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1" r:id="rId1"/>
  </p:sldMasterIdLst>
  <p:notesMasterIdLst>
    <p:notesMasterId r:id="rId32"/>
  </p:notesMasterIdLst>
  <p:handoutMasterIdLst>
    <p:handoutMasterId r:id="rId33"/>
  </p:handoutMasterIdLst>
  <p:sldIdLst>
    <p:sldId id="328" r:id="rId2"/>
    <p:sldId id="443" r:id="rId3"/>
    <p:sldId id="391" r:id="rId4"/>
    <p:sldId id="491" r:id="rId5"/>
    <p:sldId id="486" r:id="rId6"/>
    <p:sldId id="487" r:id="rId7"/>
    <p:sldId id="488" r:id="rId8"/>
    <p:sldId id="468" r:id="rId9"/>
    <p:sldId id="394" r:id="rId10"/>
    <p:sldId id="489" r:id="rId11"/>
    <p:sldId id="490" r:id="rId12"/>
    <p:sldId id="395" r:id="rId13"/>
    <p:sldId id="381" r:id="rId14"/>
    <p:sldId id="477" r:id="rId15"/>
    <p:sldId id="493" r:id="rId16"/>
    <p:sldId id="492" r:id="rId17"/>
    <p:sldId id="478" r:id="rId18"/>
    <p:sldId id="496" r:id="rId19"/>
    <p:sldId id="497" r:id="rId20"/>
    <p:sldId id="498" r:id="rId21"/>
    <p:sldId id="499" r:id="rId22"/>
    <p:sldId id="463" r:id="rId23"/>
    <p:sldId id="500" r:id="rId24"/>
    <p:sldId id="501" r:id="rId25"/>
    <p:sldId id="434" r:id="rId26"/>
    <p:sldId id="502" r:id="rId27"/>
    <p:sldId id="503" r:id="rId28"/>
    <p:sldId id="473" r:id="rId29"/>
    <p:sldId id="472" r:id="rId30"/>
    <p:sldId id="398" r:id="rId31"/>
  </p:sldIdLst>
  <p:sldSz cx="9144000" cy="6858000" type="screen4x3"/>
  <p:notesSz cx="6735763" cy="98694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0000"/>
    <a:srgbClr val="FF3300"/>
    <a:srgbClr val="000099"/>
    <a:srgbClr val="CC0000"/>
    <a:srgbClr val="FFCCFF"/>
    <a:srgbClr val="A50021"/>
    <a:srgbClr val="D9EDE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15" autoAdjust="0"/>
    <p:restoredTop sz="87879" autoAdjust="0"/>
  </p:normalViewPr>
  <p:slideViewPr>
    <p:cSldViewPr>
      <p:cViewPr>
        <p:scale>
          <a:sx n="47" d="100"/>
          <a:sy n="47" d="100"/>
        </p:scale>
        <p:origin x="-2064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algn="r"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2E76DB28-6F59-4B8E-876E-CCFACB80CEDE}" type="datetimeFigureOut">
              <a:rPr lang="ru-RU"/>
              <a:pPr>
                <a:defRPr/>
              </a:pPr>
              <a:t>29.04.2016</a:t>
            </a:fld>
            <a:endParaRPr lang="ru-RU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algn="r" defTabSz="903288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44118A3-8FFF-4B98-900C-2652626CF8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7888"/>
            <a:ext cx="5389563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52" tIns="45176" rIns="90352" bIns="45176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A5B1BAE-2AFF-4920-AF56-75D1DC9102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B1BAE-2AFF-4920-AF56-75D1DC91025D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907EBB3-2AE2-4107-9BE7-72A2019941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E7722-8291-4763-9470-ED6396948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A3086EC-BCB2-44B5-B65E-88521488E0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182C220-0986-4F9B-97BC-72BE0DF8A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B0C0320-21E9-45FC-8B45-B080E1905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4A943-0C61-4E88-8E1F-DD003B16DD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82686F1-A2A6-4D10-862F-E59674C709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4A6B5-E729-4B96-BC58-931740F7F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 smtClean="0"/>
            </a:lvl1pPr>
          </a:lstStyle>
          <a:p>
            <a:pPr>
              <a:defRPr/>
            </a:pPr>
            <a:fld id="{148B453B-AE7C-4D4F-8ED0-22B239C032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70AE5-5570-4DB1-AFAC-AB23B1D06F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C0D5-B0AD-40A2-A0FD-239A2F504B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2E996-7B39-4F86-B155-07A57D9782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 smtClean="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DE2DE40-D47A-4D18-AE5D-00B9FD655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6" r:id="rId1"/>
    <p:sldLayoutId id="2147484522" r:id="rId2"/>
    <p:sldLayoutId id="2147484527" r:id="rId3"/>
    <p:sldLayoutId id="2147484528" r:id="rId4"/>
    <p:sldLayoutId id="2147484529" r:id="rId5"/>
    <p:sldLayoutId id="2147484523" r:id="rId6"/>
    <p:sldLayoutId id="2147484530" r:id="rId7"/>
    <p:sldLayoutId id="2147484524" r:id="rId8"/>
    <p:sldLayoutId id="2147484531" r:id="rId9"/>
    <p:sldLayoutId id="2147484525" r:id="rId10"/>
    <p:sldLayoutId id="2147484532" r:id="rId11"/>
    <p:sldLayoutId id="2147484533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fontAlgn="base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fontAlgn="base">
        <a:spcBef>
          <a:spcPts val="400"/>
        </a:spcBef>
        <a:spcAft>
          <a:spcPct val="0"/>
        </a:spcAft>
        <a:buClr>
          <a:srgbClr val="9BBB59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fontAlgn="base">
        <a:spcBef>
          <a:spcPts val="400"/>
        </a:spcBef>
        <a:spcAft>
          <a:spcPct val="0"/>
        </a:spcAft>
        <a:buClr>
          <a:srgbClr val="8064A2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logo_P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33375"/>
            <a:ext cx="22701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10"/>
          <p:cNvSpPr>
            <a:spLocks noChangeArrowheads="1"/>
          </p:cNvSpPr>
          <p:nvPr/>
        </p:nvSpPr>
        <p:spPr bwMode="auto">
          <a:xfrm>
            <a:off x="357188" y="2714625"/>
            <a:ext cx="8497887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Региональная общественная организация </a:t>
            </a:r>
          </a:p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«АССОЦИАЦИЯ ВЫПУСКНИКОВ </a:t>
            </a: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ПРЕЗИДЕНТСКОЙ ПРОГРАММЫ </a:t>
            </a: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Тюменской области»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2015-2016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гг.</a:t>
            </a:r>
          </a:p>
        </p:txBody>
      </p:sp>
      <p:pic>
        <p:nvPicPr>
          <p:cNvPr id="10244" name="Picture 5" descr="logo_P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33375"/>
            <a:ext cx="22701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5572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sz="49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Миссия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300" dirty="0" smtClean="0">
                <a:latin typeface="Times New Roman" pitchFamily="18" charset="0"/>
                <a:cs typeface="Times New Roman" pitchFamily="18" charset="0"/>
              </a:rPr>
            </a:b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500188"/>
            <a:ext cx="7467600" cy="4873625"/>
          </a:xfrm>
        </p:spPr>
        <p:txBody>
          <a:bodyPr/>
          <a:lstStyle/>
          <a:p>
            <a:pPr marL="514350" indent="-514350">
              <a:buFont typeface="Wingdings" pitchFamily="2" charset="2"/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marL="514350" indent="-514350">
              <a:buFont typeface="Wingdings" pitchFamily="2" charset="2"/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Мы - общественная организация, объединяющая деловых, социально активных людей Тюменского региона, которые стремятся к общению, обучению, самореализации и воплощают социально значимые проекты, изменяющие жизнь к лучшему.</a:t>
            </a:r>
          </a:p>
          <a:p>
            <a:pPr marL="514350" indent="-514350">
              <a:buFont typeface="Wingdings" pitchFamily="2" charset="2"/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2293" name="Rectangle 6"/>
          <p:cNvSpPr>
            <a:spLocks noChangeArrowheads="1"/>
          </p:cNvSpPr>
          <p:nvPr/>
        </p:nvSpPr>
        <p:spPr bwMode="auto">
          <a:xfrm>
            <a:off x="250825" y="1196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571500" y="1571625"/>
            <a:ext cx="328612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36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Дата</a:t>
            </a:r>
            <a:r>
              <a:rPr lang="ru-RU" sz="36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  <a:r>
              <a:rPr lang="ru-RU" sz="3600" dirty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pPr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28 апреля 2004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>
                <a:latin typeface="Arial" charset="0"/>
                <a:cs typeface="+mn-cs"/>
              </a:rPr>
              <a:t/>
            </a:r>
            <a:br>
              <a:rPr lang="ru-RU" sz="2800" dirty="0">
                <a:latin typeface="Arial" charset="0"/>
                <a:cs typeface="+mn-cs"/>
              </a:rPr>
            </a:br>
            <a:endParaRPr lang="ru-RU" sz="2800" dirty="0">
              <a:solidFill>
                <a:schemeClr val="tx2"/>
              </a:solidFill>
              <a:latin typeface="Arial" charset="0"/>
              <a:cs typeface="+mn-cs"/>
            </a:endParaRPr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4714875" y="1428750"/>
            <a:ext cx="321468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Количество членов </a:t>
            </a:r>
            <a:r>
              <a:rPr lang="ru-RU" sz="28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АВПП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29 апреля 2016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118 человек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6" name="Picture 15" descr="logo_P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88913"/>
            <a:ext cx="66675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7" name="Rectangle 16"/>
          <p:cNvSpPr>
            <a:spLocks noChangeArrowheads="1"/>
          </p:cNvSpPr>
          <p:nvPr/>
        </p:nvSpPr>
        <p:spPr bwMode="auto">
          <a:xfrm>
            <a:off x="1258888" y="368300"/>
            <a:ext cx="645638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Региональная общественная организация </a:t>
            </a:r>
          </a:p>
          <a:p>
            <a:r>
              <a:rPr lang="ru-RU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«АССОЦИАЦИЯ ВЫПУСКНИКОВ ПРЕЗИДЕНТСКОЙ ПРОГРАММЫ Тюменской области»</a:t>
            </a:r>
          </a:p>
        </p:txBody>
      </p:sp>
      <p:pic>
        <p:nvPicPr>
          <p:cNvPr id="12298" name="Picture 17" descr="обшгла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3500438"/>
            <a:ext cx="5624512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5" descr="logo_P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88913"/>
            <a:ext cx="66675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8229600" cy="11430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</a:t>
            </a:r>
            <a:r>
              <a:rPr lang="ru-RU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рганизационная структура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-34161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1222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3500438" y="1785938"/>
            <a:ext cx="17145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 dirty="0"/>
              <a:t>Президиум</a:t>
            </a:r>
          </a:p>
          <a:p>
            <a:pPr algn="ctr"/>
            <a:r>
              <a:rPr lang="ru-RU" sz="1400" smtClean="0"/>
              <a:t>15 </a:t>
            </a:r>
            <a:r>
              <a:rPr lang="ru-RU" sz="1400" smtClean="0"/>
              <a:t>/17/19 </a:t>
            </a:r>
            <a:r>
              <a:rPr lang="ru-RU" sz="1400" dirty="0"/>
              <a:t>чел.</a:t>
            </a:r>
            <a:endParaRPr lang="ru-RU" dirty="0"/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2014538" y="2357438"/>
            <a:ext cx="13716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dirty="0"/>
              <a:t>Ревизионная комиссия</a:t>
            </a:r>
          </a:p>
          <a:p>
            <a:pPr algn="ctr"/>
            <a:r>
              <a:rPr lang="ru-RU" sz="1200" dirty="0" smtClean="0"/>
              <a:t>Беликова Л</a:t>
            </a: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dirty="0" smtClean="0"/>
              <a:t> Михайлова Н</a:t>
            </a: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dirty="0" smtClean="0"/>
              <a:t>Чирков А</a:t>
            </a:r>
            <a:endParaRPr lang="ru-RU" dirty="0"/>
          </a:p>
        </p:txBody>
      </p:sp>
      <p:sp>
        <p:nvSpPr>
          <p:cNvPr id="13321" name="Text Box 10"/>
          <p:cNvSpPr txBox="1">
            <a:spLocks noChangeArrowheads="1"/>
          </p:cNvSpPr>
          <p:nvPr/>
        </p:nvSpPr>
        <p:spPr bwMode="auto">
          <a:xfrm>
            <a:off x="3614738" y="2928938"/>
            <a:ext cx="14859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/>
              <a:t>Президент</a:t>
            </a:r>
          </a:p>
          <a:p>
            <a:pPr algn="ctr"/>
            <a:r>
              <a:rPr lang="ru-RU" sz="1400"/>
              <a:t>Змановский Д.</a:t>
            </a:r>
            <a:endParaRPr lang="ru-RU"/>
          </a:p>
        </p:txBody>
      </p:sp>
      <p:sp>
        <p:nvSpPr>
          <p:cNvPr id="13322" name="Text Box 11"/>
          <p:cNvSpPr txBox="1">
            <a:spLocks noChangeArrowheads="1"/>
          </p:cNvSpPr>
          <p:nvPr/>
        </p:nvSpPr>
        <p:spPr bwMode="auto">
          <a:xfrm>
            <a:off x="285750" y="4162425"/>
            <a:ext cx="1874838" cy="11953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Комитет </a:t>
            </a:r>
          </a:p>
          <a:p>
            <a:pPr algn="ctr"/>
            <a:r>
              <a:rPr lang="ru-RU" sz="1200" b="1"/>
              <a:t>«Жизнь без границ»</a:t>
            </a:r>
          </a:p>
          <a:p>
            <a:pPr algn="ctr"/>
            <a:r>
              <a:rPr lang="ru-RU" sz="1200"/>
              <a:t>Овчинникова Л.</a:t>
            </a:r>
            <a:endParaRPr lang="ru-RU"/>
          </a:p>
        </p:txBody>
      </p:sp>
      <p:sp>
        <p:nvSpPr>
          <p:cNvPr id="13323" name="Text Box 12"/>
          <p:cNvSpPr txBox="1">
            <a:spLocks noChangeArrowheads="1"/>
          </p:cNvSpPr>
          <p:nvPr/>
        </p:nvSpPr>
        <p:spPr bwMode="auto">
          <a:xfrm>
            <a:off x="2347913" y="4137025"/>
            <a:ext cx="1741487" cy="12493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Комитет по информационному сопровождению деятельности АВПП</a:t>
            </a:r>
          </a:p>
          <a:p>
            <a:pPr algn="ctr"/>
            <a:r>
              <a:rPr lang="ru-RU" sz="1200"/>
              <a:t>Силич О.</a:t>
            </a:r>
            <a:endParaRPr lang="ru-RU"/>
          </a:p>
        </p:txBody>
      </p:sp>
      <p:sp>
        <p:nvSpPr>
          <p:cNvPr id="13324" name="Text Box 13"/>
          <p:cNvSpPr txBox="1">
            <a:spLocks noChangeArrowheads="1"/>
          </p:cNvSpPr>
          <p:nvPr/>
        </p:nvSpPr>
        <p:spPr bwMode="auto">
          <a:xfrm>
            <a:off x="5329238" y="3271838"/>
            <a:ext cx="1503362" cy="5222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Вице-президент</a:t>
            </a:r>
          </a:p>
          <a:p>
            <a:pPr algn="ctr"/>
            <a:r>
              <a:rPr lang="ru-RU" sz="1200"/>
              <a:t>Римкувене Т.</a:t>
            </a:r>
            <a:endParaRPr lang="ru-RU"/>
          </a:p>
        </p:txBody>
      </p:sp>
      <p:sp>
        <p:nvSpPr>
          <p:cNvPr id="13325" name="Text Box 14"/>
          <p:cNvSpPr txBox="1">
            <a:spLocks noChangeArrowheads="1"/>
          </p:cNvSpPr>
          <p:nvPr/>
        </p:nvSpPr>
        <p:spPr bwMode="auto">
          <a:xfrm>
            <a:off x="7404100" y="4251325"/>
            <a:ext cx="1317625" cy="547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dirty="0"/>
              <a:t>Бухгалтер  </a:t>
            </a:r>
            <a:endParaRPr lang="ru-RU" sz="1200" b="1" dirty="0" smtClean="0"/>
          </a:p>
          <a:p>
            <a:pPr algn="ctr"/>
            <a:r>
              <a:rPr lang="ru-RU" sz="1200" dirty="0" smtClean="0"/>
              <a:t>Ошурков Н. </a:t>
            </a:r>
            <a:endParaRPr lang="ru-RU" sz="1200" dirty="0"/>
          </a:p>
        </p:txBody>
      </p:sp>
      <p:sp>
        <p:nvSpPr>
          <p:cNvPr id="13326" name="Text Box 15"/>
          <p:cNvSpPr txBox="1">
            <a:spLocks noChangeArrowheads="1"/>
          </p:cNvSpPr>
          <p:nvPr/>
        </p:nvSpPr>
        <p:spPr bwMode="auto">
          <a:xfrm>
            <a:off x="5803900" y="4251325"/>
            <a:ext cx="1485900" cy="558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 dirty="0"/>
              <a:t>Секретарь</a:t>
            </a:r>
          </a:p>
          <a:p>
            <a:pPr algn="ctr"/>
            <a:r>
              <a:rPr lang="ru-RU" sz="1200" dirty="0" err="1" smtClean="0"/>
              <a:t>Ядрышникова</a:t>
            </a:r>
            <a:r>
              <a:rPr lang="ru-RU" sz="1200" dirty="0" smtClean="0"/>
              <a:t> </a:t>
            </a:r>
            <a:r>
              <a:rPr lang="ru-RU" sz="1200" dirty="0"/>
              <a:t>Е</a:t>
            </a:r>
            <a:r>
              <a:rPr lang="ru-RU" sz="1200" dirty="0" smtClean="0"/>
              <a:t>.</a:t>
            </a:r>
            <a:endParaRPr lang="ru-RU" dirty="0"/>
          </a:p>
        </p:txBody>
      </p:sp>
      <p:sp>
        <p:nvSpPr>
          <p:cNvPr id="13327" name="Text Box 16"/>
          <p:cNvSpPr txBox="1">
            <a:spLocks noChangeArrowheads="1"/>
          </p:cNvSpPr>
          <p:nvPr/>
        </p:nvSpPr>
        <p:spPr bwMode="auto">
          <a:xfrm>
            <a:off x="4203700" y="4137025"/>
            <a:ext cx="1485900" cy="10334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200" b="1"/>
              <a:t>Комитет по клубной деятельности</a:t>
            </a:r>
          </a:p>
          <a:p>
            <a:pPr algn="ctr"/>
            <a:r>
              <a:rPr lang="ru-RU" sz="1200"/>
              <a:t>Шихова И.</a:t>
            </a:r>
            <a:endParaRPr lang="ru-RU"/>
          </a:p>
        </p:txBody>
      </p:sp>
      <p:sp>
        <p:nvSpPr>
          <p:cNvPr id="13328" name="Line 17"/>
          <p:cNvSpPr>
            <a:spLocks noChangeShapeType="1"/>
          </p:cNvSpPr>
          <p:nvPr/>
        </p:nvSpPr>
        <p:spPr bwMode="auto">
          <a:xfrm>
            <a:off x="1460500" y="3908425"/>
            <a:ext cx="6400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9" name="Line 18"/>
          <p:cNvSpPr>
            <a:spLocks noChangeShapeType="1"/>
          </p:cNvSpPr>
          <p:nvPr/>
        </p:nvSpPr>
        <p:spPr bwMode="auto">
          <a:xfrm>
            <a:off x="1460500" y="39084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0" name="Line 19"/>
          <p:cNvSpPr>
            <a:spLocks noChangeShapeType="1"/>
          </p:cNvSpPr>
          <p:nvPr/>
        </p:nvSpPr>
        <p:spPr bwMode="auto">
          <a:xfrm>
            <a:off x="3175000" y="39084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1" name="Line 20"/>
          <p:cNvSpPr>
            <a:spLocks noChangeShapeType="1"/>
          </p:cNvSpPr>
          <p:nvPr/>
        </p:nvSpPr>
        <p:spPr bwMode="auto">
          <a:xfrm>
            <a:off x="4889500" y="39084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2" name="Line 21"/>
          <p:cNvSpPr>
            <a:spLocks noChangeShapeType="1"/>
          </p:cNvSpPr>
          <p:nvPr/>
        </p:nvSpPr>
        <p:spPr bwMode="auto">
          <a:xfrm>
            <a:off x="6489700" y="390842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3" name="Line 22"/>
          <p:cNvSpPr>
            <a:spLocks noChangeShapeType="1"/>
          </p:cNvSpPr>
          <p:nvPr/>
        </p:nvSpPr>
        <p:spPr bwMode="auto">
          <a:xfrm>
            <a:off x="7861300" y="3908425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4" name="Line 23"/>
          <p:cNvSpPr>
            <a:spLocks noChangeShapeType="1"/>
          </p:cNvSpPr>
          <p:nvPr/>
        </p:nvSpPr>
        <p:spPr bwMode="auto">
          <a:xfrm>
            <a:off x="4318000" y="345122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5" name="Line 24"/>
          <p:cNvSpPr>
            <a:spLocks noChangeShapeType="1"/>
          </p:cNvSpPr>
          <p:nvPr/>
        </p:nvSpPr>
        <p:spPr bwMode="auto">
          <a:xfrm>
            <a:off x="4318000" y="242252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6" name="Line 25"/>
          <p:cNvSpPr>
            <a:spLocks noChangeShapeType="1"/>
          </p:cNvSpPr>
          <p:nvPr/>
        </p:nvSpPr>
        <p:spPr bwMode="auto">
          <a:xfrm>
            <a:off x="2717800" y="1965325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7" name="Line 26"/>
          <p:cNvSpPr>
            <a:spLocks noChangeShapeType="1"/>
          </p:cNvSpPr>
          <p:nvPr/>
        </p:nvSpPr>
        <p:spPr bwMode="auto">
          <a:xfrm>
            <a:off x="2717800" y="1965325"/>
            <a:ext cx="8001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38" name="Line 27"/>
          <p:cNvSpPr>
            <a:spLocks noChangeShapeType="1"/>
          </p:cNvSpPr>
          <p:nvPr/>
        </p:nvSpPr>
        <p:spPr bwMode="auto">
          <a:xfrm>
            <a:off x="5118100" y="3336925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 rot="5400000" flipH="1">
            <a:off x="5536410" y="1393019"/>
            <a:ext cx="1071574" cy="1428760"/>
          </a:xfrm>
          <a:prstGeom prst="rect">
            <a:avLst/>
          </a:prstGeom>
          <a:solidFill>
            <a:schemeClr val="bg1"/>
          </a:solidFill>
          <a:ln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Почетные члены АВПП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Медведев С</a:t>
            </a:r>
            <a:r>
              <a:rPr lang="ru-RU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Пряженникова</a:t>
            </a:r>
            <a:r>
              <a:rPr lang="ru-RU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Л.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Симонова Л.</a:t>
            </a:r>
          </a:p>
          <a:p>
            <a:pPr algn="ctr">
              <a:defRPr/>
            </a:pPr>
            <a:endParaRPr lang="ru-RU" sz="105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Члены АВПП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2143116"/>
            <a:ext cx="721523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протяжении 2015-2016 года, изменения численности АВПП</a:t>
            </a:r>
          </a:p>
          <a:p>
            <a:pPr marL="514350" indent="-514350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чел. - принято в члены АВПП</a:t>
            </a:r>
          </a:p>
          <a:p>
            <a:pPr marL="514350" indent="-51435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чел. - исключены из членов АВПП</a:t>
            </a:r>
          </a:p>
          <a:p>
            <a:pPr marL="514350" indent="-51435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35%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членов АВПП являются активными участниками мероприятий  </a:t>
            </a:r>
          </a:p>
          <a:p>
            <a:pPr marL="514350" indent="-514350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настоящее время в АВПП состоит </a:t>
            </a:r>
          </a:p>
          <a:p>
            <a:pPr marL="514350" indent="-514350"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всего  118 человек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Задачи 2015-2016г.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 Организационные задачи:</a:t>
            </a:r>
          </a:p>
          <a:p>
            <a:pPr marL="514350" indent="-514350" fontAlgn="auto">
              <a:spcAft>
                <a:spcPts val="0"/>
              </a:spcAft>
              <a:buFont typeface="Wingdings"/>
              <a:buAutoNum type="arabicParenR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социальных проектов, деловых проектов, форм общения и взаимодействия членов АВПП</a:t>
            </a:r>
          </a:p>
          <a:p>
            <a:pPr marL="514350" indent="-514350" fontAlgn="auto">
              <a:spcAft>
                <a:spcPts val="0"/>
              </a:spcAft>
              <a:buFont typeface="Wingdings"/>
              <a:buAutoNum type="arabicParenR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притока новых членов Ассоциации, удержание старых</a:t>
            </a:r>
          </a:p>
          <a:p>
            <a:pPr marL="514350" indent="-514350" fontAlgn="auto">
              <a:spcAft>
                <a:spcPts val="0"/>
              </a:spcAft>
              <a:buFont typeface="Wingdings"/>
              <a:buAutoNum type="arabicParenR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Поддержка организации набора на Программу в качестве посредника между Департаментом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ИПиПП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Вузами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Задачи 2015-2016г.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 Финансовые задачи:</a:t>
            </a:r>
          </a:p>
          <a:p>
            <a:pPr marL="514350" indent="-514350">
              <a:buFont typeface="Wingdings" pitchFamily="2" charset="2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безубыточности проведения мероприятий</a:t>
            </a:r>
          </a:p>
          <a:p>
            <a:pPr marL="514350" indent="-514350">
              <a:buFont typeface="Wingdings" pitchFamily="2" charset="2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собираемости членских взносов</a:t>
            </a:r>
          </a:p>
          <a:p>
            <a:pPr marL="514350" indent="-514350">
              <a:buFont typeface="Wingdings" pitchFamily="2" charset="2"/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Поиск источников дополнительных доходов (проект, мероприятие)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8153400" cy="8572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sz="4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НАПРАВЛЕНИЯ РАБОТЫ   АВПП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300" dirty="0" smtClean="0">
                <a:latin typeface="Times New Roman" pitchFamily="18" charset="0"/>
                <a:cs typeface="Times New Roman" pitchFamily="18" charset="0"/>
              </a:rPr>
            </a:b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500188"/>
            <a:ext cx="7467600" cy="4873625"/>
          </a:xfrm>
        </p:spPr>
        <p:txBody>
          <a:bodyPr/>
          <a:lstStyle/>
          <a:p>
            <a:pPr marL="514350" indent="-514350">
              <a:buFont typeface="Century Schoolbook"/>
              <a:buAutoNum type="romanUcPeriod"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Организационные мероприятия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Связи с общественностью и общественными организациями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Взаимодействие с органами власти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Обучение и карьера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</a:p>
          <a:p>
            <a:pPr marL="514350" indent="-514350">
              <a:buFont typeface="Century Schoolbook"/>
              <a:buAutoNum type="romanUcPeriod"/>
            </a:pP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Организационные мероприятия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1773238"/>
            <a:ext cx="8501063" cy="4657725"/>
          </a:xfrm>
        </p:spPr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Общее отчетно-выборное собрание членов АВПП</a:t>
            </a: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Ведение и обновление сайта АВПП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Информационные рассылки членам АВПП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Участие в отборе на Программу 2015-2016 гг.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Участие в ГАК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842946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Организационные мероприятия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Общее отчетно-выборное собрание членов АВПП  24.04.2015</a:t>
            </a:r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Присутствовали</a:t>
            </a:r>
          </a:p>
          <a:p>
            <a:pPr marL="514350" indent="-51435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человека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p19jt7lv6d1k0u5qdiio21pcn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44" y="2857496"/>
            <a:ext cx="4429124" cy="3321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771508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Организационные мероприятия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Участие в наборе и отборе на Программу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2015-2016 гг.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АВПП оказывает информационно-консультационную поддержку набора на Программу (16 слушателей набрано в текущем учебном году).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12775" y="571500"/>
            <a:ext cx="8153400" cy="714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Связи с общественностью и общественными организациями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sz="quarter" idx="1"/>
          </p:nvPr>
        </p:nvSpPr>
        <p:spPr>
          <a:xfrm>
            <a:off x="539750" y="1773238"/>
            <a:ext cx="7488238" cy="4370387"/>
          </a:xfrm>
        </p:spPr>
        <p:txBody>
          <a:bodyPr>
            <a:normAutofit fontScale="92500" lnSpcReduction="10000"/>
          </a:bodyPr>
          <a:lstStyle/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Контакты с </a:t>
            </a:r>
            <a:r>
              <a:rPr lang="de-DE" sz="2600" dirty="0" smtClean="0">
                <a:latin typeface="Times New Roman" pitchFamily="18" charset="0"/>
                <a:cs typeface="Times New Roman" pitchFamily="18" charset="0"/>
              </a:rPr>
              <a:t>Deutsche Gesellschaft </a:t>
            </a:r>
            <a:r>
              <a:rPr lang="de-DE" sz="2600" dirty="0" err="1" smtClean="0">
                <a:latin typeface="Times New Roman" pitchFamily="18" charset="0"/>
                <a:cs typeface="Times New Roman" pitchFamily="18" charset="0"/>
              </a:rPr>
              <a:t>fur</a:t>
            </a:r>
            <a:r>
              <a:rPr lang="de-DE" sz="2600" dirty="0" smtClean="0">
                <a:latin typeface="Times New Roman" pitchFamily="18" charset="0"/>
                <a:cs typeface="Times New Roman" pitchFamily="18" charset="0"/>
              </a:rPr>
              <a:t> Internationale Zusammenarbeit (GIZ) GmbH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Контакты с  региональными АВПП и РРЦ – международный управленческий форум, в Воронеже</a:t>
            </a:r>
          </a:p>
          <a:p>
            <a:pPr marL="514350" indent="-514350" algn="just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Контакты с региональными общественными организациями </a:t>
            </a:r>
          </a:p>
          <a:p>
            <a:pPr marL="514350" indent="-51435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(«Опора России», «Деловая</a:t>
            </a:r>
          </a:p>
          <a:p>
            <a:pPr marL="514350" indent="-51435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Россия», «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Торгово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marL="514350" indent="-51435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промышленная палата </a:t>
            </a:r>
          </a:p>
          <a:p>
            <a:pPr marL="514350" indent="-51435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Тюменской области»)</a:t>
            </a:r>
          </a:p>
          <a:p>
            <a:pPr marL="514350" indent="-514350" fontAlgn="auto">
              <a:spcAft>
                <a:spcPts val="0"/>
              </a:spcAft>
              <a:buNone/>
              <a:defRPr/>
            </a:pPr>
            <a:endParaRPr lang="ru-RU" dirty="0" smtClean="0"/>
          </a:p>
        </p:txBody>
      </p:sp>
      <p:pic>
        <p:nvPicPr>
          <p:cNvPr id="5" name="Рисунок 4" descr="Воронеж 20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2" y="4119568"/>
            <a:ext cx="4107649" cy="2738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7467600" cy="2143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	</a:t>
            </a: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Взаимодействие с органами власти</a:t>
            </a:r>
            <a:endParaRPr lang="ru-RU" sz="33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4" name="Содержимое 2"/>
          <p:cNvSpPr>
            <a:spLocks noGrp="1"/>
          </p:cNvSpPr>
          <p:nvPr>
            <p:ph sz="quarter" idx="1"/>
          </p:nvPr>
        </p:nvSpPr>
        <p:spPr>
          <a:xfrm>
            <a:off x="357188" y="1714500"/>
            <a:ext cx="7467600" cy="4873625"/>
          </a:xfrm>
        </p:spPr>
        <p:txBody>
          <a:bodyPr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Президент АВПП входит в состав:</a:t>
            </a:r>
          </a:p>
          <a:p>
            <a:pPr marL="514350" indent="-51435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Совета по развитию малого и среднего предпринимательства в Тюменской области</a:t>
            </a: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Координационного совета по развитию малого и среднего предпринимательства в Тюмени</a:t>
            </a:r>
          </a:p>
          <a:p>
            <a:pPr marL="514350" indent="-51435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Экспертного совета АСИ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ru-RU" dirty="0" smtClean="0"/>
          </a:p>
          <a:p>
            <a:pPr marL="514350" indent="-51435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ru-RU" dirty="0" smtClean="0"/>
          </a:p>
          <a:p>
            <a:pPr marL="514350" indent="-514350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Обучение и карьера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514800" indent="-51480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Партнерские программы: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- Участие членов АВПП в Губернаторских чтениях,</a:t>
            </a:r>
          </a:p>
          <a:p>
            <a:pPr marL="514800" indent="-51480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(личное участие, ссылка на материалы)</a:t>
            </a:r>
          </a:p>
          <a:p>
            <a:pPr marL="514800" indent="-51480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None/>
              <a:defRPr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</a:t>
            </a:r>
            <a:br>
              <a:rPr lang="ru-RU" b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Обучение и карьера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714488"/>
            <a:ext cx="8858280" cy="44243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Конференция АВПП  19 июня 2015 г.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«Война и мир:</a:t>
            </a:r>
          </a:p>
          <a:p>
            <a:pPr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опыт и традиции управления от поколения победителей".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Количество участников –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105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</a:p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fontAlgn="auto">
              <a:spcAft>
                <a:spcPts val="0"/>
              </a:spcAft>
              <a:buFont typeface="Wingdings"/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</p:txBody>
      </p:sp>
      <p:pic>
        <p:nvPicPr>
          <p:cNvPr id="27659" name="Picture 11" descr="C:\Users\Марина\Desktop\флешка\фото\для презентации\unnamed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4229128"/>
            <a:ext cx="3941338" cy="2628872"/>
          </a:xfrm>
          <a:prstGeom prst="rect">
            <a:avLst/>
          </a:prstGeom>
          <a:noFill/>
        </p:spPr>
      </p:pic>
      <p:pic>
        <p:nvPicPr>
          <p:cNvPr id="27660" name="Picture 12" descr="C:\Users\Марина\Desktop\флешка\фото\для презентации\unnam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257679"/>
            <a:ext cx="3904386" cy="2600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Обучение и карьера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514800" indent="-514800" fontAlgn="auto">
              <a:spcAft>
                <a:spcPts val="0"/>
              </a:spcAft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19.11.2015 тренинг «Теория и практика искусства убеждения».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Дегтярев Михаил (г. Москва)</a:t>
            </a:r>
          </a:p>
          <a:p>
            <a:pPr marL="514800" indent="-514800" fontAlgn="auto">
              <a:spcAft>
                <a:spcPts val="0"/>
              </a:spcAft>
              <a:buFontTx/>
              <a:buChar char="-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Количество участников –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39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dirty="0"/>
          </a:p>
        </p:txBody>
      </p:sp>
      <p:pic>
        <p:nvPicPr>
          <p:cNvPr id="4" name="Рисунок 3" descr="564cdfdbc8_324px_ih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000504"/>
            <a:ext cx="3857652" cy="2571768"/>
          </a:xfrm>
          <a:prstGeom prst="rect">
            <a:avLst/>
          </a:prstGeom>
        </p:spPr>
      </p:pic>
      <p:pic>
        <p:nvPicPr>
          <p:cNvPr id="6" name="Рисунок 5" descr="f726b6b103_322px_ih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44" y="3079146"/>
            <a:ext cx="4357718" cy="2896123"/>
          </a:xfrm>
          <a:prstGeom prst="rect">
            <a:avLst/>
          </a:prstGeom>
        </p:spPr>
      </p:pic>
      <p:pic>
        <p:nvPicPr>
          <p:cNvPr id="7" name="Рисунок 6" descr="02adf719df_241px_ie0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454" y="2071677"/>
            <a:ext cx="2050734" cy="2808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3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Обучение и карьера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571612"/>
            <a:ext cx="8153400" cy="4495800"/>
          </a:xfrm>
        </p:spPr>
        <p:txBody>
          <a:bodyPr>
            <a:normAutofit/>
          </a:bodyPr>
          <a:lstStyle/>
          <a:p>
            <a:pPr marL="514800" indent="-51480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08.02.2016 семинар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Кайдзен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как способ устранения препятствий внутри организации - обеспечение деятельности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кросс-функциональных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команд»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ЦУМАГАРИ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Кодзи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 САКАИ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Масааки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(Япония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Количество участников 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человек</a:t>
            </a:r>
          </a:p>
          <a:p>
            <a:pPr marL="320040" indent="-320040" fontAlgn="auto">
              <a:spcAft>
                <a:spcPts val="0"/>
              </a:spcAft>
              <a:buNone/>
              <a:defRPr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ru-RU" dirty="0"/>
          </a:p>
        </p:txBody>
      </p:sp>
      <p:pic>
        <p:nvPicPr>
          <p:cNvPr id="4" name="Рисунок 3" descr="image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3" y="3946462"/>
            <a:ext cx="4000528" cy="2651513"/>
          </a:xfrm>
          <a:prstGeom prst="rect">
            <a:avLst/>
          </a:prstGeom>
        </p:spPr>
      </p:pic>
      <p:pic>
        <p:nvPicPr>
          <p:cNvPr id="5" name="Рисунок 4" descr="image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4071942"/>
            <a:ext cx="3520444" cy="2333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625" y="0"/>
            <a:ext cx="7467600" cy="2143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sz="33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1" name="Прямоугольник 3"/>
          <p:cNvSpPr>
            <a:spLocks noChangeArrowheads="1"/>
          </p:cNvSpPr>
          <p:nvPr/>
        </p:nvSpPr>
        <p:spPr bwMode="auto">
          <a:xfrm>
            <a:off x="571500" y="1714500"/>
            <a:ext cx="792956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Выпускной Президентский бал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19.06.2015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Количество участников–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человека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ESH_3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000372"/>
            <a:ext cx="4327646" cy="2883224"/>
          </a:xfrm>
          <a:prstGeom prst="rect">
            <a:avLst/>
          </a:prstGeom>
        </p:spPr>
      </p:pic>
      <p:pic>
        <p:nvPicPr>
          <p:cNvPr id="9" name="Рисунок 8" descr="ESH_4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3214686"/>
            <a:ext cx="3857642" cy="2571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53400" cy="990600"/>
          </a:xfrm>
        </p:spPr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500174"/>
            <a:ext cx="8153400" cy="4495800"/>
          </a:xfrm>
        </p:spPr>
        <p:txBody>
          <a:bodyPr/>
          <a:lstStyle/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«Зарница»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19.09.2015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Количество участников-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человек</a:t>
            </a:r>
          </a:p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9" name="Рисунок 8" descr="IMG_76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714752"/>
            <a:ext cx="4000528" cy="2667019"/>
          </a:xfrm>
          <a:prstGeom prst="rect">
            <a:avLst/>
          </a:prstGeom>
        </p:spPr>
      </p:pic>
      <p:pic>
        <p:nvPicPr>
          <p:cNvPr id="10" name="Рисунок 9" descr="IMG_75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3714752"/>
            <a:ext cx="4429146" cy="2952764"/>
          </a:xfrm>
          <a:prstGeom prst="rect">
            <a:avLst/>
          </a:prstGeom>
        </p:spPr>
      </p:pic>
      <p:pic>
        <p:nvPicPr>
          <p:cNvPr id="11" name="Рисунок 10" descr="IMG_749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0" y="1571612"/>
            <a:ext cx="3571900" cy="2379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«Президентский турнир АВПП» по бильярду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11.12.2015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Участников-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человек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7" name="Рисунок 6" descr="92c10ecf51_424px_4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429000"/>
            <a:ext cx="3230880" cy="2118360"/>
          </a:xfrm>
          <a:prstGeom prst="rect">
            <a:avLst/>
          </a:prstGeom>
        </p:spPr>
      </p:pic>
      <p:pic>
        <p:nvPicPr>
          <p:cNvPr id="8" name="Рисунок 7" descr="26c2ffb83b_456px_4758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178" y="3143248"/>
            <a:ext cx="4365462" cy="24507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dirty="0"/>
          </a:p>
        </p:txBody>
      </p:sp>
      <p:sp>
        <p:nvSpPr>
          <p:cNvPr id="33795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Новый год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по-президентски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Караоке-батл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Font typeface="Wingding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29.01.2016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Количество участников-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</a:p>
          <a:p>
            <a:pPr>
              <a:buFont typeface="Wingdings" pitchFamily="2" charset="2"/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ru-RU" dirty="0" smtClean="0"/>
          </a:p>
        </p:txBody>
      </p:sp>
      <p:pic>
        <p:nvPicPr>
          <p:cNvPr id="8" name="Рисунок 7" descr="e3378414ed_325px_64596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3357562"/>
            <a:ext cx="3762384" cy="2643206"/>
          </a:xfrm>
          <a:prstGeom prst="rect">
            <a:avLst/>
          </a:prstGeom>
        </p:spPr>
      </p:pic>
      <p:pic>
        <p:nvPicPr>
          <p:cNvPr id="9" name="Рисунок 8" descr="IMG_59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214686"/>
            <a:ext cx="4542099" cy="302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dirty="0"/>
          </a:p>
        </p:txBody>
      </p:sp>
      <p:sp>
        <p:nvSpPr>
          <p:cNvPr id="38915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928802"/>
            <a:ext cx="8153400" cy="421004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Мастер-класс в преддверии 8 марта для милых дам.</a:t>
            </a:r>
          </a:p>
          <a:p>
            <a:pPr>
              <a:buFont typeface="Wingding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«В девушке все должно быть – прекрасно»</a:t>
            </a:r>
          </a:p>
          <a:p>
            <a:pPr>
              <a:buFont typeface="Wingding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03.03.2016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Участвовали-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человек.</a:t>
            </a:r>
          </a:p>
          <a:p>
            <a:pPr>
              <a:buFont typeface="Wingdings" pitchFamily="2" charset="2"/>
              <a:buNone/>
            </a:pP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500174"/>
            <a:ext cx="4474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</a:p>
        </p:txBody>
      </p:sp>
      <p:pic>
        <p:nvPicPr>
          <p:cNvPr id="8" name="Рисунок 7" descr="9394081c7d_318px_5435674657628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3857628"/>
            <a:ext cx="3934278" cy="2214578"/>
          </a:xfrm>
          <a:prstGeom prst="rect">
            <a:avLst/>
          </a:prstGeom>
        </p:spPr>
      </p:pic>
      <p:pic>
        <p:nvPicPr>
          <p:cNvPr id="9" name="Рисунок 8" descr="7157591fb2_306px_55646392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3857628"/>
            <a:ext cx="3737628" cy="21986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</a:t>
            </a:r>
            <a:b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Клубная деятельность</a:t>
            </a:r>
            <a:endParaRPr lang="ru-RU" dirty="0"/>
          </a:p>
        </p:txBody>
      </p:sp>
      <p:sp>
        <p:nvSpPr>
          <p:cNvPr id="38915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928802"/>
            <a:ext cx="8153400" cy="421004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Семинар для милых дам «Скоро ЛЕТО» 14.04.2016 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Участвовали-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человек.</a:t>
            </a:r>
          </a:p>
          <a:p>
            <a:pPr>
              <a:buFont typeface="Wingdings" pitchFamily="2" charset="2"/>
              <a:buNone/>
            </a:pP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500174"/>
            <a:ext cx="4474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Комитет «Жизнь без границ»</a:t>
            </a:r>
          </a:p>
        </p:txBody>
      </p:sp>
      <p:pic>
        <p:nvPicPr>
          <p:cNvPr id="10" name="Рисунок 9" descr="9787676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214686"/>
            <a:ext cx="4214842" cy="3168018"/>
          </a:xfrm>
          <a:prstGeom prst="rect">
            <a:avLst/>
          </a:prstGeom>
        </p:spPr>
      </p:pic>
      <p:pic>
        <p:nvPicPr>
          <p:cNvPr id="11" name="Рисунок 10" descr="874592659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2500306"/>
            <a:ext cx="3933832" cy="2950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</a:t>
            </a:r>
            <a:r>
              <a:rPr lang="ru-RU" sz="33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Субботник</a:t>
            </a:r>
          </a:p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23.04. 2016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7567577980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714752"/>
            <a:ext cx="5214974" cy="2929760"/>
          </a:xfrm>
          <a:prstGeom prst="rect">
            <a:avLst/>
          </a:prstGeom>
        </p:spPr>
      </p:pic>
      <p:pic>
        <p:nvPicPr>
          <p:cNvPr id="7" name="Рисунок 6" descr="8686798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1643050"/>
            <a:ext cx="4620113" cy="25955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</a:t>
            </a:r>
            <a:r>
              <a:rPr lang="ru-RU" sz="33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285861"/>
            <a:ext cx="8643937" cy="5572140"/>
          </a:xfrm>
        </p:spPr>
        <p:txBody>
          <a:bodyPr>
            <a:normAutofit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ru-RU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	</a:t>
            </a:r>
            <a:r>
              <a:rPr lang="ru-RU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Проект для школьников «Стратегия жизни»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проекте участвуют 46 школ города и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1444 школьника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Проведено 35 методических семинара членами АВПП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Более 80 мастер-классов,   проведены в течение декабря-апреля 2016  членами АВПП и приглашенными спикерами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ru-RU" dirty="0"/>
          </a:p>
        </p:txBody>
      </p:sp>
      <p:pic>
        <p:nvPicPr>
          <p:cNvPr id="7" name="Рисунок 6" descr="79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4357694"/>
            <a:ext cx="4143404" cy="2324025"/>
          </a:xfrm>
          <a:prstGeom prst="rect">
            <a:avLst/>
          </a:prstGeom>
        </p:spPr>
      </p:pic>
      <p:pic>
        <p:nvPicPr>
          <p:cNvPr id="8" name="Рисунок 7" descr="9b5cab8a1fd8c5152b303248d7979468_500_0_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4429132"/>
            <a:ext cx="3432420" cy="2285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</a:t>
            </a:r>
            <a:r>
              <a:rPr lang="ru-RU" sz="33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600199"/>
            <a:ext cx="8194576" cy="3686189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Проект для школьников «Стратегия жизни»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апреле-мае 2015 г. организованы 7 экскурсий: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3-на интернет-портал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МегаТюмень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2- МКУ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Тюменьгортранс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2- «ДОК «Красный Октябрь»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6149" name="Picture 5" descr="C:\Users\Марина\Desktop\Соцпроект со школами\2014-2015\экскурсии осень 14- весна 15\фото экскурсий\фото от ДОК\img_0969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7164" y="3143248"/>
            <a:ext cx="4109478" cy="3071834"/>
          </a:xfrm>
          <a:prstGeom prst="rect">
            <a:avLst/>
          </a:prstGeom>
          <a:noFill/>
        </p:spPr>
      </p:pic>
      <p:pic>
        <p:nvPicPr>
          <p:cNvPr id="6" name="Picture 4" descr="C:\Users\Марина\Desktop\Соцпроект со школами\2014-2015\экскурсии осень 14- весна 15\фото экскурсий\фото от ДОК\img_0993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143247"/>
            <a:ext cx="3643338" cy="2723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Направление                                      </a:t>
            </a:r>
            <a:r>
              <a:rPr lang="ru-RU" sz="33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Социальные программы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600199"/>
            <a:ext cx="8194576" cy="3686189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Проект для школьников «Стратегия жизни»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апреле 2016 г. организованы 7 экскурсий: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2- в интернет-портал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МегаТюмень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1 в Центр Робототехники и Творчества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ТюмГУ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Fab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Lab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2 экскурсии в Микрорайон «Европейский»  и «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Novin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-квартал» 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 мая 2016 г. для школьников состоится итоговый конкурс  проектов-презентаций «Стратегия моей жизни. Все работы хороши».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attach-6359546701172540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4000504"/>
            <a:ext cx="4699175" cy="2639660"/>
          </a:xfrm>
          <a:prstGeom prst="rect">
            <a:avLst/>
          </a:prstGeom>
        </p:spPr>
      </p:pic>
      <p:pic>
        <p:nvPicPr>
          <p:cNvPr id="7" name="Рисунок 6" descr="attach-6359546815665822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0701" y="4071942"/>
            <a:ext cx="4063299" cy="2282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Членство в АВПП</a:t>
            </a:r>
            <a:b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даст вам возможности: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Продолжить общение 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одногруппниками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 также расширить круг делового общения, познакомившись с выпускниками прошлых лет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Принять участие в интересных неформальных мероприятиях  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Оказаться в среде потенциальных сотрудников и работодателей 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Быть постоянно в курсе важных событий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бизнес-среды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города и региона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Использовать базу членов АВПП как базу потенциальных партнеров и клиентов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Членство в АВПП </a:t>
            </a:r>
            <a:b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даст вам возможности: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Организовать свое развитие , участвуя в бизнес - обучении АВПП 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постпрограммных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мероприятиях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Повысить свой персональный имидж, статус, как члена общественной организации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Получить рекомендации от общественной организации для развития карьеры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Оказаться в коммуникативной среде в непосредственной близости к власти</a:t>
            </a:r>
          </a:p>
          <a:p>
            <a:pPr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Реализовать свою общественную активность участвуя в СОЦИАЛЬНЫХ ПРОЕКТАХ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457200" y="428625"/>
            <a:ext cx="8115300" cy="1857375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www.avpp</a:t>
            </a:r>
            <a:r>
              <a:rPr lang="ru-RU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en-US" sz="36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6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ru</a:t>
            </a:r>
            <a:endParaRPr lang="ru-RU" sz="36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5" name="Прямоугольник 3"/>
          <p:cNvSpPr>
            <a:spLocks noChangeArrowheads="1"/>
          </p:cNvSpPr>
          <p:nvPr/>
        </p:nvSpPr>
        <p:spPr bwMode="auto">
          <a:xfrm>
            <a:off x="714375" y="2357430"/>
            <a:ext cx="7572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6" name="Рисунок 4" descr="Дим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714620"/>
            <a:ext cx="5143500" cy="34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9574</TotalTime>
  <Words>757</Words>
  <Application>Microsoft Office PowerPoint</Application>
  <PresentationFormat>Экран (4:3)</PresentationFormat>
  <Paragraphs>180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Обычная</vt:lpstr>
      <vt:lpstr>Слайд 1</vt:lpstr>
      <vt:lpstr>   Миссия </vt:lpstr>
      <vt:lpstr>Слайд 3</vt:lpstr>
      <vt:lpstr>Организационная структура</vt:lpstr>
      <vt:lpstr>Члены АВПП</vt:lpstr>
      <vt:lpstr>Задачи 2015-2016г. </vt:lpstr>
      <vt:lpstr>Задачи 2015-2016г. </vt:lpstr>
      <vt:lpstr>   НАПРАВЛЕНИЯ РАБОТЫ   АВПП </vt:lpstr>
      <vt:lpstr>Направление                           Организационные мероприятия</vt:lpstr>
      <vt:lpstr>Направление                          Организационные мероприятия</vt:lpstr>
      <vt:lpstr>Направление                          Организационные мероприятия</vt:lpstr>
      <vt:lpstr>Направление                          Связи с общественностью и общественными организациями</vt:lpstr>
      <vt:lpstr>  Направление                          Взаимодействие с органами власти</vt:lpstr>
      <vt:lpstr>Направление                    Обучение и карьера</vt:lpstr>
      <vt:lpstr>Направление                   Обучение и карьера</vt:lpstr>
      <vt:lpstr>Направление                    Обучение и карьера</vt:lpstr>
      <vt:lpstr>Направление                    Обучение и карьера</vt:lpstr>
      <vt:lpstr>  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Клубная деятельность</vt:lpstr>
      <vt:lpstr>Направление                                      Социальные программы</vt:lpstr>
      <vt:lpstr>Направление                                      Социальные программы</vt:lpstr>
      <vt:lpstr>Направление                                      Социальные программы</vt:lpstr>
      <vt:lpstr>Направление                                      Социальные программы</vt:lpstr>
      <vt:lpstr>Членство в АВПП  даст вам возможности:</vt:lpstr>
      <vt:lpstr> Членство в АВПП  даст вам возможности:</vt:lpstr>
      <vt:lpstr>СПАСИБО ЗА ВНИМАНИЕ!  www.avpp72.ru</vt:lpstr>
    </vt:vector>
  </TitlesOfParts>
  <Company>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Tatiyna</dc:creator>
  <cp:lastModifiedBy>ProskuriakovaN</cp:lastModifiedBy>
  <cp:revision>616</cp:revision>
  <dcterms:created xsi:type="dcterms:W3CDTF">2007-02-19T07:21:56Z</dcterms:created>
  <dcterms:modified xsi:type="dcterms:W3CDTF">2016-04-29T13:31:36Z</dcterms:modified>
</cp:coreProperties>
</file>