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01" r:id="rId1"/>
  </p:sldMasterIdLst>
  <p:notesMasterIdLst>
    <p:notesMasterId r:id="rId31"/>
  </p:notesMasterIdLst>
  <p:handoutMasterIdLst>
    <p:handoutMasterId r:id="rId32"/>
  </p:handoutMasterIdLst>
  <p:sldIdLst>
    <p:sldId id="328" r:id="rId2"/>
    <p:sldId id="443" r:id="rId3"/>
    <p:sldId id="391" r:id="rId4"/>
    <p:sldId id="491" r:id="rId5"/>
    <p:sldId id="487" r:id="rId6"/>
    <p:sldId id="488" r:id="rId7"/>
    <p:sldId id="468" r:id="rId8"/>
    <p:sldId id="394" r:id="rId9"/>
    <p:sldId id="381" r:id="rId10"/>
    <p:sldId id="526" r:id="rId11"/>
    <p:sldId id="504" r:id="rId12"/>
    <p:sldId id="525" r:id="rId13"/>
    <p:sldId id="509" r:id="rId14"/>
    <p:sldId id="499" r:id="rId15"/>
    <p:sldId id="463" r:id="rId16"/>
    <p:sldId id="500" r:id="rId17"/>
    <p:sldId id="528" r:id="rId18"/>
    <p:sldId id="527" r:id="rId19"/>
    <p:sldId id="501" r:id="rId20"/>
    <p:sldId id="434" r:id="rId21"/>
    <p:sldId id="505" r:id="rId22"/>
    <p:sldId id="506" r:id="rId23"/>
    <p:sldId id="517" r:id="rId24"/>
    <p:sldId id="518" r:id="rId25"/>
    <p:sldId id="513" r:id="rId26"/>
    <p:sldId id="508" r:id="rId27"/>
    <p:sldId id="473" r:id="rId28"/>
    <p:sldId id="472" r:id="rId29"/>
    <p:sldId id="398" r:id="rId30"/>
  </p:sldIdLst>
  <p:sldSz cx="9144000" cy="6858000" type="screen4x3"/>
  <p:notesSz cx="6735763" cy="986948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0000"/>
    <a:srgbClr val="FF3300"/>
    <a:srgbClr val="000099"/>
    <a:srgbClr val="CC0000"/>
    <a:srgbClr val="FFCCFF"/>
    <a:srgbClr val="A50021"/>
    <a:srgbClr val="D9EDE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15" autoAdjust="0"/>
    <p:restoredTop sz="96456" autoAdjust="0"/>
  </p:normalViewPr>
  <p:slideViewPr>
    <p:cSldViewPr>
      <p:cViewPr>
        <p:scale>
          <a:sx n="47" d="100"/>
          <a:sy n="47" d="100"/>
        </p:scale>
        <p:origin x="-2924" y="-4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52" tIns="45176" rIns="90352" bIns="45176" numCol="1" anchor="t" anchorCtr="0" compatLnSpc="1">
            <a:prstTxWarp prst="textNoShape">
              <a:avLst/>
            </a:prstTxWarp>
          </a:bodyPr>
          <a:lstStyle>
            <a:lvl1pPr defTabSz="903288" eaLnBrk="0" hangingPunct="0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52" tIns="45176" rIns="90352" bIns="45176" numCol="1" anchor="t" anchorCtr="0" compatLnSpc="1">
            <a:prstTxWarp prst="textNoShape">
              <a:avLst/>
            </a:prstTxWarp>
          </a:bodyPr>
          <a:lstStyle>
            <a:lvl1pPr algn="r" defTabSz="903288" eaLnBrk="0" hangingPunct="0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2E76DB28-6F59-4B8E-876E-CCFACB80CEDE}" type="datetimeFigureOut">
              <a:rPr lang="ru-RU"/>
              <a:pPr>
                <a:defRPr/>
              </a:pPr>
              <a:t>21.04.2017</a:t>
            </a:fld>
            <a:endParaRPr lang="ru-RU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4188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52" tIns="45176" rIns="90352" bIns="45176" numCol="1" anchor="b" anchorCtr="0" compatLnSpc="1">
            <a:prstTxWarp prst="textNoShape">
              <a:avLst/>
            </a:prstTxWarp>
          </a:bodyPr>
          <a:lstStyle>
            <a:lvl1pPr defTabSz="903288" eaLnBrk="0" hangingPunct="0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4763" y="9374188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52" tIns="45176" rIns="90352" bIns="45176" numCol="1" anchor="b" anchorCtr="0" compatLnSpc="1">
            <a:prstTxWarp prst="textNoShape">
              <a:avLst/>
            </a:prstTxWarp>
          </a:bodyPr>
          <a:lstStyle>
            <a:lvl1pPr algn="r" defTabSz="903288" eaLnBrk="0" hangingPunct="0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E44118A3-8FFF-4B98-900C-2652626CF8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52" tIns="45176" rIns="90352" bIns="45176" numCol="1" anchor="t" anchorCtr="0" compatLnSpc="1">
            <a:prstTxWarp prst="textNoShape">
              <a:avLst/>
            </a:prstTxWarp>
          </a:bodyPr>
          <a:lstStyle>
            <a:lvl1pPr defTabSz="903288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52" tIns="45176" rIns="90352" bIns="45176" numCol="1" anchor="t" anchorCtr="0" compatLnSpc="1">
            <a:prstTxWarp prst="textNoShape">
              <a:avLst/>
            </a:prstTxWarp>
          </a:bodyPr>
          <a:lstStyle>
            <a:lvl1pPr algn="r" defTabSz="903288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3950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87888"/>
            <a:ext cx="5389563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52" tIns="45176" rIns="90352" bIns="4517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4188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52" tIns="45176" rIns="90352" bIns="45176" numCol="1" anchor="b" anchorCtr="0" compatLnSpc="1">
            <a:prstTxWarp prst="textNoShape">
              <a:avLst/>
            </a:prstTxWarp>
          </a:bodyPr>
          <a:lstStyle>
            <a:lvl1pPr defTabSz="903288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4188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52" tIns="45176" rIns="90352" bIns="45176" numCol="1" anchor="b" anchorCtr="0" compatLnSpc="1">
            <a:prstTxWarp prst="textNoShape">
              <a:avLst/>
            </a:prstTxWarp>
          </a:bodyPr>
          <a:lstStyle>
            <a:lvl1pPr algn="r" defTabSz="903288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0A5B1BAE-2AFF-4920-AF56-75D1DC9102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B1BAE-2AFF-4920-AF56-75D1DC91025D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B1BAE-2AFF-4920-AF56-75D1DC91025D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7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907EBB3-2AE2-4107-9BE7-72A2019941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E7722-8291-4763-9470-ED6396948E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A3086EC-BCB2-44B5-B65E-88521488E0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182C220-0986-4F9B-97BC-72BE0DF8A8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B0C0320-21E9-45FC-8B45-B080E1905F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F4A943-0C61-4E88-8E1F-DD003B16DD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82686F1-A2A6-4D10-862F-E59674C709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64A6B5-E729-4B96-BC58-931740F7F3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 smtClean="0"/>
            </a:lvl1pPr>
          </a:lstStyle>
          <a:p>
            <a:pPr>
              <a:defRPr/>
            </a:pPr>
            <a:fld id="{148B453B-AE7C-4D4F-8ED0-22B239C032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70AE5-5570-4DB1-AFAC-AB23B1D06F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4AC0D5-B0AD-40A2-A0FD-239A2F504B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 rtlCol="0">
            <a:normAutofit/>
          </a:bodyPr>
          <a:lstStyle/>
          <a:p>
            <a:pPr lvl="0"/>
            <a:endParaRPr lang="ru-RU" noProof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42E996-7B39-4F86-B155-07A57D9782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 smtClean="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5DE2DE40-D47A-4D18-AE5D-00B9FD6552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26" r:id="rId1"/>
    <p:sldLayoutId id="2147484522" r:id="rId2"/>
    <p:sldLayoutId id="2147484527" r:id="rId3"/>
    <p:sldLayoutId id="2147484528" r:id="rId4"/>
    <p:sldLayoutId id="2147484529" r:id="rId5"/>
    <p:sldLayoutId id="2147484523" r:id="rId6"/>
    <p:sldLayoutId id="2147484530" r:id="rId7"/>
    <p:sldLayoutId id="2147484524" r:id="rId8"/>
    <p:sldLayoutId id="2147484531" r:id="rId9"/>
    <p:sldLayoutId id="2147484525" r:id="rId10"/>
    <p:sldLayoutId id="2147484532" r:id="rId11"/>
    <p:sldLayoutId id="2147484533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19088" indent="-319088" algn="l" rtl="0" fontAlgn="base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fontAlgn="base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fontAlgn="base">
        <a:spcBef>
          <a:spcPts val="400"/>
        </a:spcBef>
        <a:spcAft>
          <a:spcPct val="0"/>
        </a:spcAft>
        <a:buClr>
          <a:srgbClr val="9BBB59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fontAlgn="base">
        <a:spcBef>
          <a:spcPts val="400"/>
        </a:spcBef>
        <a:spcAft>
          <a:spcPct val="0"/>
        </a:spcAft>
        <a:buClr>
          <a:srgbClr val="8064A2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" descr="logo_P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333375"/>
            <a:ext cx="227012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Rectangle 10"/>
          <p:cNvSpPr>
            <a:spLocks noChangeArrowheads="1"/>
          </p:cNvSpPr>
          <p:nvPr/>
        </p:nvSpPr>
        <p:spPr bwMode="auto">
          <a:xfrm>
            <a:off x="357188" y="2714625"/>
            <a:ext cx="8497887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Региональная общественная организация </a:t>
            </a:r>
          </a:p>
          <a:p>
            <a:pPr algn="ctr"/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«АССОЦИАЦИЯ ВЫПУСКНИКОВ </a:t>
            </a:r>
          </a:p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ПРЕЗИДЕНТСКОЙ ПРОГРАММЫ </a:t>
            </a:r>
          </a:p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Тюменской области»</a:t>
            </a:r>
          </a:p>
          <a:p>
            <a:pPr algn="ctr"/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017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0244" name="Picture 5" descr="logo_P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333375"/>
            <a:ext cx="227012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557213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0099"/>
                </a:solidFill>
              </a:rPr>
              <a:t/>
            </a:r>
            <a:br>
              <a:rPr lang="ru-RU" b="1" dirty="0" smtClean="0">
                <a:solidFill>
                  <a:srgbClr val="000099"/>
                </a:solidFill>
              </a:rPr>
            </a:br>
            <a:r>
              <a:rPr lang="ru-RU" b="1" dirty="0" smtClean="0">
                <a:solidFill>
                  <a:srgbClr val="000099"/>
                </a:solidFill>
              </a:rPr>
              <a:t/>
            </a:r>
            <a:br>
              <a:rPr lang="ru-RU" b="1" dirty="0" smtClean="0">
                <a:solidFill>
                  <a:srgbClr val="000099"/>
                </a:solidFill>
              </a:rPr>
            </a:b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sz="4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Миссия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300" dirty="0" smtClean="0">
                <a:latin typeface="Times New Roman" pitchFamily="18" charset="0"/>
                <a:cs typeface="Times New Roman" pitchFamily="18" charset="0"/>
              </a:rPr>
            </a:br>
            <a:endParaRPr lang="ru-RU" sz="3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7" name="Содержимое 2"/>
          <p:cNvSpPr>
            <a:spLocks noGrp="1"/>
          </p:cNvSpPr>
          <p:nvPr>
            <p:ph sz="quarter" idx="1"/>
          </p:nvPr>
        </p:nvSpPr>
        <p:spPr>
          <a:xfrm>
            <a:off x="357188" y="1500188"/>
            <a:ext cx="7467600" cy="4873625"/>
          </a:xfrm>
        </p:spPr>
        <p:txBody>
          <a:bodyPr/>
          <a:lstStyle/>
          <a:p>
            <a:pPr marL="514350" indent="-514350">
              <a:buFont typeface="Wingdings" pitchFamily="2" charset="2"/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        </a:t>
            </a:r>
          </a:p>
          <a:p>
            <a:pPr marL="514350" indent="-514350">
              <a:buFont typeface="Wingdings" pitchFamily="2" charset="2"/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Мы - общественная организация, объединяющая деловых, социально активных людей Тюменского региона, которые стремятся к общению, обучению, самореализации и воплощают социально значимые проекты, изменяющие жизнь к лучшему.</a:t>
            </a:r>
          </a:p>
          <a:p>
            <a:pPr marL="514350" indent="-514350">
              <a:buFont typeface="Wingdings" pitchFamily="2" charset="2"/>
              <a:buNone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ChangeArrowheads="1"/>
          </p:cNvSpPr>
          <p:nvPr/>
        </p:nvSpPr>
        <p:spPr bwMode="auto">
          <a:xfrm>
            <a:off x="0" y="-34161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0" y="-34161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2292" name="Rectangle 5"/>
          <p:cNvSpPr>
            <a:spLocks noChangeArrowheads="1"/>
          </p:cNvSpPr>
          <p:nvPr/>
        </p:nvSpPr>
        <p:spPr bwMode="auto">
          <a:xfrm>
            <a:off x="0" y="-34161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2293" name="Rectangle 6"/>
          <p:cNvSpPr>
            <a:spLocks noChangeArrowheads="1"/>
          </p:cNvSpPr>
          <p:nvPr/>
        </p:nvSpPr>
        <p:spPr bwMode="auto">
          <a:xfrm>
            <a:off x="250825" y="1196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571500" y="1571625"/>
            <a:ext cx="3286125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36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Дата</a:t>
            </a:r>
            <a:r>
              <a:rPr lang="ru-RU" sz="360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образования</a:t>
            </a:r>
            <a:r>
              <a:rPr lang="ru-RU" sz="360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:  </a:t>
            </a:r>
          </a:p>
          <a:p>
            <a:pPr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28 апреля 2004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800" dirty="0">
                <a:latin typeface="Arial" charset="0"/>
                <a:cs typeface="+mn-cs"/>
              </a:rPr>
              <a:t/>
            </a:r>
            <a:br>
              <a:rPr lang="ru-RU" sz="2800" dirty="0">
                <a:latin typeface="Arial" charset="0"/>
                <a:cs typeface="+mn-cs"/>
              </a:rPr>
            </a:br>
            <a:endParaRPr lang="ru-RU" sz="2800" dirty="0">
              <a:solidFill>
                <a:schemeClr val="tx2"/>
              </a:solidFill>
              <a:latin typeface="Arial" charset="0"/>
              <a:cs typeface="+mn-cs"/>
            </a:endParaRPr>
          </a:p>
        </p:txBody>
      </p:sp>
      <p:sp>
        <p:nvSpPr>
          <p:cNvPr id="12295" name="Rectangle 9"/>
          <p:cNvSpPr>
            <a:spLocks noChangeArrowheads="1"/>
          </p:cNvSpPr>
          <p:nvPr/>
        </p:nvSpPr>
        <p:spPr bwMode="auto">
          <a:xfrm>
            <a:off x="4714875" y="1428750"/>
            <a:ext cx="321468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Количество членов </a:t>
            </a:r>
            <a:r>
              <a:rPr lang="ru-RU" sz="28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АВПП 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январь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2017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г.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113 человек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6" name="Picture 15" descr="logo_P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88913"/>
            <a:ext cx="66675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7" name="Rectangle 16"/>
          <p:cNvSpPr>
            <a:spLocks noChangeArrowheads="1"/>
          </p:cNvSpPr>
          <p:nvPr/>
        </p:nvSpPr>
        <p:spPr bwMode="auto">
          <a:xfrm>
            <a:off x="1258888" y="368300"/>
            <a:ext cx="645638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Региональная общественная организация </a:t>
            </a:r>
          </a:p>
          <a:p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«АССОЦИАЦИЯ ВЫПУСКНИКОВ ПРЕЗИДЕНТСКОЙ ПРОГРАММЫ Тюменской области»</a:t>
            </a:r>
          </a:p>
        </p:txBody>
      </p:sp>
      <p:pic>
        <p:nvPicPr>
          <p:cNvPr id="12298" name="Picture 17" descr="обшгла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8888" y="3500438"/>
            <a:ext cx="5624512" cy="268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9" name="Picture 15" descr="logo_P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88913"/>
            <a:ext cx="66675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0"/>
            <a:ext cx="8229600" cy="1143000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</a:t>
            </a:r>
            <a:r>
              <a:rPr lang="ru-RU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рганизационная структура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0" y="-34161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-34161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0" y="-34161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0" y="1222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3319" name="Text Box 8"/>
          <p:cNvSpPr txBox="1">
            <a:spLocks noChangeArrowheads="1"/>
          </p:cNvSpPr>
          <p:nvPr/>
        </p:nvSpPr>
        <p:spPr bwMode="auto">
          <a:xfrm>
            <a:off x="3500438" y="1785938"/>
            <a:ext cx="1714500" cy="57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400" b="1" dirty="0"/>
              <a:t>Президиум</a:t>
            </a:r>
          </a:p>
          <a:p>
            <a:pPr algn="ctr"/>
            <a:r>
              <a:rPr lang="ru-RU" sz="1400" dirty="0" smtClean="0"/>
              <a:t>15  человек</a:t>
            </a:r>
            <a:endParaRPr lang="ru-RU" dirty="0"/>
          </a:p>
        </p:txBody>
      </p:sp>
      <p:sp>
        <p:nvSpPr>
          <p:cNvPr id="13320" name="Text Box 9"/>
          <p:cNvSpPr txBox="1">
            <a:spLocks noChangeArrowheads="1"/>
          </p:cNvSpPr>
          <p:nvPr/>
        </p:nvSpPr>
        <p:spPr bwMode="auto">
          <a:xfrm>
            <a:off x="2014538" y="2357438"/>
            <a:ext cx="1371600" cy="1143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200" b="1" dirty="0"/>
              <a:t>Ревизионная комиссия</a:t>
            </a:r>
          </a:p>
          <a:p>
            <a:pPr algn="ctr"/>
            <a:r>
              <a:rPr lang="ru-RU" sz="1200" dirty="0" smtClean="0"/>
              <a:t>Беликова Л.</a:t>
            </a:r>
            <a:r>
              <a:rPr lang="ru-RU" sz="1200" b="1" dirty="0" smtClean="0"/>
              <a:t/>
            </a:r>
            <a:br>
              <a:rPr lang="ru-RU" sz="1200" b="1" dirty="0" smtClean="0"/>
            </a:br>
            <a:r>
              <a:rPr lang="ru-RU" sz="1200" dirty="0" smtClean="0"/>
              <a:t> </a:t>
            </a:r>
            <a:r>
              <a:rPr lang="ru-RU" sz="1200" smtClean="0"/>
              <a:t>Михайлова Н.</a:t>
            </a:r>
            <a:r>
              <a:rPr lang="ru-RU" sz="1200" b="1" dirty="0" smtClean="0"/>
              <a:t/>
            </a:r>
            <a:br>
              <a:rPr lang="ru-RU" sz="1200" b="1" dirty="0" smtClean="0"/>
            </a:br>
            <a:r>
              <a:rPr lang="ru-RU" sz="1200" dirty="0" smtClean="0"/>
              <a:t>Чирков А.</a:t>
            </a:r>
            <a:endParaRPr lang="ru-RU" dirty="0"/>
          </a:p>
        </p:txBody>
      </p:sp>
      <p:sp>
        <p:nvSpPr>
          <p:cNvPr id="13321" name="Text Box 10"/>
          <p:cNvSpPr txBox="1">
            <a:spLocks noChangeArrowheads="1"/>
          </p:cNvSpPr>
          <p:nvPr/>
        </p:nvSpPr>
        <p:spPr bwMode="auto">
          <a:xfrm>
            <a:off x="3614738" y="2928938"/>
            <a:ext cx="1485900" cy="57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400" b="1" dirty="0"/>
              <a:t>Президент</a:t>
            </a:r>
          </a:p>
          <a:p>
            <a:pPr algn="ctr"/>
            <a:r>
              <a:rPr lang="ru-RU" sz="1400" dirty="0" err="1"/>
              <a:t>Змановский</a:t>
            </a:r>
            <a:r>
              <a:rPr lang="ru-RU" sz="1400" dirty="0"/>
              <a:t> Д.</a:t>
            </a:r>
            <a:endParaRPr lang="ru-RU" dirty="0"/>
          </a:p>
        </p:txBody>
      </p:sp>
      <p:sp>
        <p:nvSpPr>
          <p:cNvPr id="13322" name="Text Box 11"/>
          <p:cNvSpPr txBox="1">
            <a:spLocks noChangeArrowheads="1"/>
          </p:cNvSpPr>
          <p:nvPr/>
        </p:nvSpPr>
        <p:spPr bwMode="auto">
          <a:xfrm>
            <a:off x="285750" y="4162425"/>
            <a:ext cx="1874838" cy="11953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200" b="1" dirty="0"/>
              <a:t>Комитет </a:t>
            </a:r>
          </a:p>
          <a:p>
            <a:pPr algn="ctr"/>
            <a:r>
              <a:rPr lang="ru-RU" sz="1200" b="1" dirty="0"/>
              <a:t>«Жизнь без границ»</a:t>
            </a:r>
          </a:p>
          <a:p>
            <a:pPr algn="ctr"/>
            <a:r>
              <a:rPr lang="ru-RU" sz="1200" dirty="0" err="1"/>
              <a:t>Овчинникова</a:t>
            </a:r>
            <a:r>
              <a:rPr lang="ru-RU" sz="1200" dirty="0"/>
              <a:t> Л</a:t>
            </a:r>
            <a:r>
              <a:rPr lang="ru-RU" sz="1200" dirty="0" smtClean="0"/>
              <a:t>.,</a:t>
            </a:r>
          </a:p>
          <a:p>
            <a:pPr algn="ctr"/>
            <a:r>
              <a:rPr lang="ru-RU" sz="1200" dirty="0" smtClean="0"/>
              <a:t>Леонов Е. </a:t>
            </a:r>
            <a:endParaRPr lang="ru-RU" dirty="0"/>
          </a:p>
        </p:txBody>
      </p:sp>
      <p:sp>
        <p:nvSpPr>
          <p:cNvPr id="13323" name="Text Box 12"/>
          <p:cNvSpPr txBox="1">
            <a:spLocks noChangeArrowheads="1"/>
          </p:cNvSpPr>
          <p:nvPr/>
        </p:nvSpPr>
        <p:spPr bwMode="auto">
          <a:xfrm>
            <a:off x="2347913" y="4137025"/>
            <a:ext cx="1741487" cy="12493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200" b="1"/>
              <a:t>Комитет по информационному сопровождению деятельности АВПП</a:t>
            </a:r>
          </a:p>
          <a:p>
            <a:pPr algn="ctr"/>
            <a:r>
              <a:rPr lang="ru-RU" sz="1200"/>
              <a:t>Силич О.</a:t>
            </a:r>
            <a:endParaRPr lang="ru-RU"/>
          </a:p>
        </p:txBody>
      </p:sp>
      <p:sp>
        <p:nvSpPr>
          <p:cNvPr id="13324" name="Text Box 13"/>
          <p:cNvSpPr txBox="1">
            <a:spLocks noChangeArrowheads="1"/>
          </p:cNvSpPr>
          <p:nvPr/>
        </p:nvSpPr>
        <p:spPr bwMode="auto">
          <a:xfrm>
            <a:off x="5329238" y="3271838"/>
            <a:ext cx="1503362" cy="5222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200" b="1" dirty="0"/>
              <a:t>Вице-президент</a:t>
            </a:r>
          </a:p>
          <a:p>
            <a:pPr algn="ctr"/>
            <a:r>
              <a:rPr lang="ru-RU" sz="1200" dirty="0" err="1"/>
              <a:t>Римкувене</a:t>
            </a:r>
            <a:r>
              <a:rPr lang="ru-RU" sz="1200" dirty="0"/>
              <a:t> Т.</a:t>
            </a:r>
            <a:endParaRPr lang="ru-RU" dirty="0"/>
          </a:p>
        </p:txBody>
      </p:sp>
      <p:sp>
        <p:nvSpPr>
          <p:cNvPr id="13325" name="Text Box 14"/>
          <p:cNvSpPr txBox="1">
            <a:spLocks noChangeArrowheads="1"/>
          </p:cNvSpPr>
          <p:nvPr/>
        </p:nvSpPr>
        <p:spPr bwMode="auto">
          <a:xfrm>
            <a:off x="7404100" y="4251325"/>
            <a:ext cx="1317625" cy="5476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200" b="1" dirty="0"/>
              <a:t>Бухгалтер  </a:t>
            </a:r>
            <a:endParaRPr lang="ru-RU" sz="1200" b="1" dirty="0" smtClean="0"/>
          </a:p>
          <a:p>
            <a:pPr algn="ctr"/>
            <a:r>
              <a:rPr lang="ru-RU" sz="1200" dirty="0" smtClean="0"/>
              <a:t>Ошурков Н. </a:t>
            </a:r>
            <a:endParaRPr lang="ru-RU" sz="1200" dirty="0"/>
          </a:p>
        </p:txBody>
      </p:sp>
      <p:sp>
        <p:nvSpPr>
          <p:cNvPr id="13326" name="Text Box 15"/>
          <p:cNvSpPr txBox="1">
            <a:spLocks noChangeArrowheads="1"/>
          </p:cNvSpPr>
          <p:nvPr/>
        </p:nvSpPr>
        <p:spPr bwMode="auto">
          <a:xfrm>
            <a:off x="5803900" y="4251325"/>
            <a:ext cx="1485900" cy="558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200" b="1" dirty="0" smtClean="0"/>
              <a:t>Секретарь</a:t>
            </a:r>
          </a:p>
          <a:p>
            <a:pPr algn="ctr"/>
            <a:r>
              <a:rPr lang="ru-RU" sz="1200" dirty="0" err="1" smtClean="0"/>
              <a:t>Ваненкова</a:t>
            </a:r>
            <a:r>
              <a:rPr lang="ru-RU" sz="1200" dirty="0" smtClean="0"/>
              <a:t> М.</a:t>
            </a:r>
          </a:p>
          <a:p>
            <a:pPr algn="ctr"/>
            <a:endParaRPr lang="ru-RU" dirty="0"/>
          </a:p>
        </p:txBody>
      </p:sp>
      <p:sp>
        <p:nvSpPr>
          <p:cNvPr id="13327" name="Text Box 16"/>
          <p:cNvSpPr txBox="1">
            <a:spLocks noChangeArrowheads="1"/>
          </p:cNvSpPr>
          <p:nvPr/>
        </p:nvSpPr>
        <p:spPr bwMode="auto">
          <a:xfrm>
            <a:off x="4203700" y="4137025"/>
            <a:ext cx="1485900" cy="10334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200" b="1"/>
              <a:t>Комитет по клубной деятельности</a:t>
            </a:r>
          </a:p>
          <a:p>
            <a:pPr algn="ctr"/>
            <a:r>
              <a:rPr lang="ru-RU" sz="1200"/>
              <a:t>Шихова И.</a:t>
            </a:r>
            <a:endParaRPr lang="ru-RU"/>
          </a:p>
        </p:txBody>
      </p:sp>
      <p:sp>
        <p:nvSpPr>
          <p:cNvPr id="13328" name="Line 17"/>
          <p:cNvSpPr>
            <a:spLocks noChangeShapeType="1"/>
          </p:cNvSpPr>
          <p:nvPr/>
        </p:nvSpPr>
        <p:spPr bwMode="auto">
          <a:xfrm>
            <a:off x="1460500" y="3908425"/>
            <a:ext cx="64008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29" name="Line 18"/>
          <p:cNvSpPr>
            <a:spLocks noChangeShapeType="1"/>
          </p:cNvSpPr>
          <p:nvPr/>
        </p:nvSpPr>
        <p:spPr bwMode="auto">
          <a:xfrm>
            <a:off x="1460500" y="3908425"/>
            <a:ext cx="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0" name="Line 19"/>
          <p:cNvSpPr>
            <a:spLocks noChangeShapeType="1"/>
          </p:cNvSpPr>
          <p:nvPr/>
        </p:nvSpPr>
        <p:spPr bwMode="auto">
          <a:xfrm>
            <a:off x="3175000" y="3908425"/>
            <a:ext cx="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1" name="Line 20"/>
          <p:cNvSpPr>
            <a:spLocks noChangeShapeType="1"/>
          </p:cNvSpPr>
          <p:nvPr/>
        </p:nvSpPr>
        <p:spPr bwMode="auto">
          <a:xfrm>
            <a:off x="4889500" y="3908425"/>
            <a:ext cx="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2" name="Line 21"/>
          <p:cNvSpPr>
            <a:spLocks noChangeShapeType="1"/>
          </p:cNvSpPr>
          <p:nvPr/>
        </p:nvSpPr>
        <p:spPr bwMode="auto">
          <a:xfrm>
            <a:off x="6489700" y="3908425"/>
            <a:ext cx="0" cy="342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3" name="Line 22"/>
          <p:cNvSpPr>
            <a:spLocks noChangeShapeType="1"/>
          </p:cNvSpPr>
          <p:nvPr/>
        </p:nvSpPr>
        <p:spPr bwMode="auto">
          <a:xfrm>
            <a:off x="7861300" y="3908425"/>
            <a:ext cx="0" cy="342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4" name="Line 23"/>
          <p:cNvSpPr>
            <a:spLocks noChangeShapeType="1"/>
          </p:cNvSpPr>
          <p:nvPr/>
        </p:nvSpPr>
        <p:spPr bwMode="auto">
          <a:xfrm>
            <a:off x="4318000" y="3451225"/>
            <a:ext cx="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5" name="Line 24"/>
          <p:cNvSpPr>
            <a:spLocks noChangeShapeType="1"/>
          </p:cNvSpPr>
          <p:nvPr/>
        </p:nvSpPr>
        <p:spPr bwMode="auto">
          <a:xfrm>
            <a:off x="4318000" y="2422525"/>
            <a:ext cx="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6" name="Line 25"/>
          <p:cNvSpPr>
            <a:spLocks noChangeShapeType="1"/>
          </p:cNvSpPr>
          <p:nvPr/>
        </p:nvSpPr>
        <p:spPr bwMode="auto">
          <a:xfrm>
            <a:off x="2717800" y="1965325"/>
            <a:ext cx="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7" name="Line 26"/>
          <p:cNvSpPr>
            <a:spLocks noChangeShapeType="1"/>
          </p:cNvSpPr>
          <p:nvPr/>
        </p:nvSpPr>
        <p:spPr bwMode="auto">
          <a:xfrm>
            <a:off x="2717800" y="1965325"/>
            <a:ext cx="8001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8" name="Line 27"/>
          <p:cNvSpPr>
            <a:spLocks noChangeShapeType="1"/>
          </p:cNvSpPr>
          <p:nvPr/>
        </p:nvSpPr>
        <p:spPr bwMode="auto">
          <a:xfrm>
            <a:off x="5118100" y="3336925"/>
            <a:ext cx="2286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 rot="5400000" flipH="1">
            <a:off x="5546488" y="1525817"/>
            <a:ext cx="928698" cy="1306039"/>
          </a:xfrm>
          <a:prstGeom prst="rect">
            <a:avLst/>
          </a:prstGeom>
          <a:solidFill>
            <a:schemeClr val="bg1"/>
          </a:solidFill>
          <a:ln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105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Почетные члены АВПП</a:t>
            </a:r>
          </a:p>
          <a:p>
            <a:pPr algn="ctr">
              <a:defRPr/>
            </a:pPr>
            <a:r>
              <a:rPr lang="ru-RU" sz="105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Медведев С</a:t>
            </a:r>
            <a:r>
              <a:rPr lang="ru-RU" sz="105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ctr">
              <a:defRPr/>
            </a:pPr>
            <a:r>
              <a:rPr lang="ru-RU" sz="105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Пряженникова</a:t>
            </a:r>
            <a:r>
              <a:rPr lang="ru-RU" sz="105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5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Л.</a:t>
            </a:r>
          </a:p>
          <a:p>
            <a:pPr algn="ctr">
              <a:defRPr/>
            </a:pPr>
            <a:r>
              <a:rPr lang="ru-RU" sz="105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Симонова Л.</a:t>
            </a:r>
          </a:p>
          <a:p>
            <a:pPr algn="ctr">
              <a:defRPr/>
            </a:pPr>
            <a:endParaRPr lang="ru-RU" sz="105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Задачи 2017г.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 fontAlgn="auto">
              <a:spcAft>
                <a:spcPts val="0"/>
              </a:spcAft>
              <a:buFont typeface="Wingdings"/>
              <a:buNone/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1. Организационные задачи:</a:t>
            </a:r>
          </a:p>
          <a:p>
            <a:pPr marL="514350" indent="-514350" fontAlgn="auto">
              <a:spcAft>
                <a:spcPts val="0"/>
              </a:spcAft>
              <a:buFont typeface="Wingdings"/>
              <a:buAutoNum type="arabicParenR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Развитие социальных проектов, деловых проектов, форм общения и взаимодействия членов АВПП</a:t>
            </a:r>
          </a:p>
          <a:p>
            <a:pPr marL="514350" indent="-514350" fontAlgn="auto">
              <a:spcAft>
                <a:spcPts val="0"/>
              </a:spcAft>
              <a:buFont typeface="Wingdings"/>
              <a:buAutoNum type="arabicParenR"/>
              <a:defRPr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Обеспечение притока новых членов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Ассоциации, удержание старых</a:t>
            </a:r>
          </a:p>
          <a:p>
            <a:pPr marL="514350" indent="-514350" fontAlgn="auto">
              <a:spcAft>
                <a:spcPts val="0"/>
              </a:spcAft>
              <a:buFont typeface="Wingdings"/>
              <a:buAutoNum type="arabicParenR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Поддержка организации набора на Программу в качестве посредника между Департаментом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ИПиПП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Вузами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Задачи 2017г.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2. Финансовые задачи:</a:t>
            </a:r>
          </a:p>
          <a:p>
            <a:pPr marL="514350" indent="-514350">
              <a:buFont typeface="Wingdings" pitchFamily="2" charset="2"/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Обеспечение безубыточности проведения мероприятий</a:t>
            </a:r>
          </a:p>
          <a:p>
            <a:pPr marL="514350" indent="-514350">
              <a:buFont typeface="Wingdings" pitchFamily="2" charset="2"/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Обеспечение собираемости членских взносов</a:t>
            </a:r>
          </a:p>
          <a:p>
            <a:pPr marL="514350" indent="-514350">
              <a:buFont typeface="Wingdings" pitchFamily="2" charset="2"/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Поиск источников дополнительных доходов (проект, мероприятие)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28625" y="0"/>
            <a:ext cx="8153400" cy="85725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0099"/>
                </a:solidFill>
              </a:rPr>
              <a:t/>
            </a:r>
            <a:br>
              <a:rPr lang="ru-RU" b="1" dirty="0" smtClean="0">
                <a:solidFill>
                  <a:srgbClr val="000099"/>
                </a:solidFill>
              </a:rPr>
            </a:br>
            <a:r>
              <a:rPr lang="ru-RU" b="1" dirty="0" smtClean="0">
                <a:solidFill>
                  <a:srgbClr val="000099"/>
                </a:solidFill>
              </a:rPr>
              <a:t/>
            </a:r>
            <a:br>
              <a:rPr lang="ru-RU" b="1" dirty="0" smtClean="0">
                <a:solidFill>
                  <a:srgbClr val="000099"/>
                </a:solidFill>
              </a:rPr>
            </a:b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sz="4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НАПРАВЛЕНИЯ РАБОТЫ   АВПП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300" dirty="0" smtClean="0">
                <a:latin typeface="Times New Roman" pitchFamily="18" charset="0"/>
                <a:cs typeface="Times New Roman" pitchFamily="18" charset="0"/>
              </a:rPr>
            </a:br>
            <a:endParaRPr lang="ru-RU" sz="3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1" name="Содержимое 2"/>
          <p:cNvSpPr>
            <a:spLocks noGrp="1"/>
          </p:cNvSpPr>
          <p:nvPr>
            <p:ph sz="quarter" idx="1"/>
          </p:nvPr>
        </p:nvSpPr>
        <p:spPr>
          <a:xfrm>
            <a:off x="357188" y="1500188"/>
            <a:ext cx="7467600" cy="4873625"/>
          </a:xfrm>
        </p:spPr>
        <p:txBody>
          <a:bodyPr/>
          <a:lstStyle/>
          <a:p>
            <a:pPr marL="514350" indent="-514350">
              <a:buFont typeface="Century Schoolbook"/>
              <a:buAutoNum type="romanUcPeriod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Организационные мероприятия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(заседания Президиума, отчетно-выборное собрание и др.).</a:t>
            </a:r>
          </a:p>
          <a:p>
            <a:pPr marL="514350" indent="-514350">
              <a:buFont typeface="Century Schoolbook"/>
              <a:buAutoNum type="romanUcPeriod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Связи с общественностью и общественными организациями</a:t>
            </a:r>
          </a:p>
          <a:p>
            <a:pPr marL="514350" indent="-514350">
              <a:buFont typeface="Century Schoolbook"/>
              <a:buAutoNum type="romanUcPeriod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Взаимодействие с органами власти</a:t>
            </a:r>
          </a:p>
          <a:p>
            <a:pPr marL="514350" indent="-514350">
              <a:buFont typeface="Century Schoolbook"/>
              <a:buAutoNum type="romanUcPeriod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Обучение и карьера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(семинары, тренинги, конференции)</a:t>
            </a:r>
          </a:p>
          <a:p>
            <a:pPr marL="514350" indent="-514350">
              <a:buFont typeface="Century Schoolbook"/>
              <a:buAutoNum type="romanUcPeriod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Клубная деятельность</a:t>
            </a:r>
          </a:p>
          <a:p>
            <a:pPr marL="514350" indent="-514350">
              <a:buFont typeface="Century Schoolbook"/>
              <a:buAutoNum type="romanUcPeriod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Социальные программы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                       </a:t>
            </a:r>
            <a:b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3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Организационные мероприятия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9" name="Содержимое 2"/>
          <p:cNvSpPr>
            <a:spLocks noGrp="1"/>
          </p:cNvSpPr>
          <p:nvPr>
            <p:ph sz="quarter" idx="1"/>
          </p:nvPr>
        </p:nvSpPr>
        <p:spPr>
          <a:xfrm>
            <a:off x="285750" y="1773238"/>
            <a:ext cx="8501063" cy="4657725"/>
          </a:xfrm>
        </p:spPr>
        <p:txBody>
          <a:bodyPr>
            <a:normAutofit/>
          </a:bodyPr>
          <a:lstStyle/>
          <a:p>
            <a:pPr marL="514350" indent="-51435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Общее отчетно-выборное собрание членов АВПП</a:t>
            </a:r>
          </a:p>
          <a:p>
            <a:pPr marL="514350" indent="-51435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Ведение и обновление сайта АВПП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Информационные рассылки членам АВПП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Участие в ГАК </a:t>
            </a:r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00063" y="0"/>
            <a:ext cx="7467600" cy="214313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0099"/>
                </a:solidFill>
              </a:rPr>
              <a:t/>
            </a:r>
            <a:br>
              <a:rPr lang="ru-RU" b="1" dirty="0" smtClean="0">
                <a:solidFill>
                  <a:srgbClr val="000099"/>
                </a:solidFill>
              </a:rPr>
            </a:br>
            <a:r>
              <a:rPr lang="ru-RU" b="1" dirty="0" smtClean="0">
                <a:solidFill>
                  <a:srgbClr val="000099"/>
                </a:solidFill>
              </a:rPr>
              <a:t/>
            </a:r>
            <a:br>
              <a:rPr lang="ru-RU" b="1" dirty="0" smtClean="0">
                <a:solidFill>
                  <a:srgbClr val="000099"/>
                </a:solidFill>
              </a:rPr>
            </a:b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                       	</a:t>
            </a:r>
            <a:r>
              <a:rPr lang="ru-RU" sz="33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Взаимодействие с органами власти</a:t>
            </a:r>
            <a:endParaRPr lang="ru-RU" sz="3300" dirty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4" name="Содержимое 2"/>
          <p:cNvSpPr>
            <a:spLocks noGrp="1"/>
          </p:cNvSpPr>
          <p:nvPr>
            <p:ph sz="quarter" idx="1"/>
          </p:nvPr>
        </p:nvSpPr>
        <p:spPr>
          <a:xfrm>
            <a:off x="357188" y="1714500"/>
            <a:ext cx="7467600" cy="4873625"/>
          </a:xfrm>
        </p:spPr>
        <p:txBody>
          <a:bodyPr>
            <a:normAutofit/>
          </a:bodyPr>
          <a:lstStyle/>
          <a:p>
            <a:pPr marL="514350" indent="-51435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b="1" dirty="0" smtClean="0"/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Президент АВПП входит в состав:</a:t>
            </a:r>
          </a:p>
          <a:p>
            <a:pPr marL="514350" indent="-51435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Совета по развитию малого и среднего предпринимательства в Тюменской области</a:t>
            </a:r>
          </a:p>
          <a:p>
            <a:pPr marL="514350" indent="-51435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Координационного совета по развитию малого и среднего предпринимательства в Тюмени</a:t>
            </a:r>
          </a:p>
          <a:p>
            <a:pPr marL="514350" indent="-51435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Комиссии по проведению конкурса «Тюменская марка»</a:t>
            </a:r>
          </a:p>
          <a:p>
            <a:pPr marL="514350" indent="-51435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Экспертный совет АСИ</a:t>
            </a:r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endParaRPr lang="ru-RU" dirty="0" smtClean="0"/>
          </a:p>
          <a:p>
            <a:pPr marL="514350" indent="-514350" fontAlgn="auto">
              <a:spcAft>
                <a:spcPts val="0"/>
              </a:spcAft>
              <a:buFont typeface="Courier New" pitchFamily="49" charset="0"/>
              <a:buChar char="o"/>
              <a:defRPr/>
            </a:pPr>
            <a:endParaRPr lang="ru-RU" dirty="0" smtClean="0"/>
          </a:p>
          <a:p>
            <a:pPr marL="514350" indent="-514350" fontAlgn="auto">
              <a:spcAft>
                <a:spcPts val="0"/>
              </a:spcAft>
              <a:buFont typeface="Courier New" pitchFamily="49" charset="0"/>
              <a:buChar char="o"/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76585302385720570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214414" y="2786058"/>
            <a:ext cx="6882337" cy="38664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571472" y="1571612"/>
            <a:ext cx="821537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Отчетно-выборное собрание РАО АВПП </a:t>
            </a:r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ТО</a:t>
            </a:r>
          </a:p>
          <a:p>
            <a:pPr algn="ctr"/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Апрель 2016</a:t>
            </a:r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Круглый стол для выпускников Президентской Программы 2016 г.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</a:p>
          <a:p>
            <a:pPr algn="ctr">
              <a:buNone/>
            </a:pPr>
            <a:r>
              <a:rPr lang="ru-RU" dirty="0" smtClean="0"/>
              <a:t>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Опыт прохождения  зарубежных стажировок в Германии, Испании, Японии.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Наталья\Desktop\кр с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3214686"/>
            <a:ext cx="3657600" cy="2438400"/>
          </a:xfrm>
          <a:prstGeom prst="rect">
            <a:avLst/>
          </a:prstGeom>
          <a:noFill/>
        </p:spPr>
      </p:pic>
      <p:pic>
        <p:nvPicPr>
          <p:cNvPr id="1027" name="Picture 3" descr="C:\Users\Наталья\Desktop\круг стол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214686"/>
            <a:ext cx="3657600" cy="2435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14348" y="1571612"/>
            <a:ext cx="792961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Георгий Бабкин: мастер-класс мудрости и мужества</a:t>
            </a:r>
            <a:endParaRPr lang="ru-RU" sz="3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обща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714620"/>
            <a:ext cx="4143404" cy="3387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Содержимое 4" descr="с Бабкиным мал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4212924" y="2786058"/>
            <a:ext cx="4721244" cy="32147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</a:t>
            </a:r>
            <a:b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Клубная деятельность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Dezemberfest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ESH_2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2285992"/>
            <a:ext cx="4935391" cy="3214710"/>
          </a:xfrm>
          <a:prstGeom prst="rect">
            <a:avLst/>
          </a:prstGeom>
        </p:spPr>
      </p:pic>
      <p:pic>
        <p:nvPicPr>
          <p:cNvPr id="5" name="Рисунок 4" descr="ESH_22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6314" y="3786190"/>
            <a:ext cx="4157666" cy="28670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</a:t>
            </a:r>
            <a:b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Клубная деятельность</a:t>
            </a:r>
            <a:endParaRPr lang="ru-RU" dirty="0"/>
          </a:p>
        </p:txBody>
      </p:sp>
      <p:sp>
        <p:nvSpPr>
          <p:cNvPr id="33795" name="Содержимое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Новый год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по-президентски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Дежавю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в Авеню»</a:t>
            </a:r>
            <a:endParaRPr lang="ru-RU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/>
          </a:p>
        </p:txBody>
      </p:sp>
      <p:pic>
        <p:nvPicPr>
          <p:cNvPr id="23554" name="Picture 2" descr="https://lh3.googleusercontent.com/qgjy0rNO1mzoP3ipgqpu8kYiPgJUxCzDq_nm7e0aFs8umnCUnZSQUQd1b2oNO_IlQlbxYxNSZtU_f90Ln8wBS_6Rle8xx133Wb8qfEbcFulQKlNHVmX2pIIOSueNA1JiPRAxp6fpI3LzIBf94fjhsKNv0OdEMwUr0SB9syhwRSve00-KaKOvz6HVvpGsKH3Mh-K5SQifmeIphBKiGZxK7TlIijTx0LiCktGqwWAe8iSYS9jHR8F0G8Qh_17D4zvcGay8AAZHEFxc1aOclkoTp5yu0JXNWAyk3p2mYC3msYW6x9ww85OFN3mT0Axw4s6GkppctuNevdlspVayLAb3v3CF0jhwjfD8YWuJYyPRanOFvus2s9Ot1C3tHPtKqQzMQo_LGe0-0UInQ-TmsH0RPt8DFbag-TMQA4gXDWTbCRb7XDenems-yeMwfMcBP8KKiXfqgrbZRDUp2Dp9r2agk6Z5VkXjHhjWW85NFzdedDJlij9ZAjCEd5q2OonTVaCg0J2QyWqW4IJlwmBlCIs48uipVE9Q0XAkprqtRcu7DV_0Ky1VCbK1esKKYK-tSCegmQbGwG53_c17eiwoKuSisEXd3NejXru9vq9pAh8PuXIkHmcj=w767-h530-n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2214553"/>
            <a:ext cx="6572296" cy="45474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</a:t>
            </a:r>
            <a:b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Клубная деятельность</a:t>
            </a:r>
            <a:endParaRPr lang="ru-RU" dirty="0"/>
          </a:p>
        </p:txBody>
      </p:sp>
      <p:sp>
        <p:nvSpPr>
          <p:cNvPr id="38915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1928802"/>
            <a:ext cx="8153400" cy="421004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Мастер-класс в преддверии 8 марта для милых дам.</a:t>
            </a:r>
          </a:p>
          <a:p>
            <a:pPr>
              <a:buFont typeface="Wingdings" pitchFamily="2" charset="2"/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«В девушке все должно быть – прекрасно»</a:t>
            </a:r>
          </a:p>
          <a:p>
            <a:pPr>
              <a:buFont typeface="Wingdings" pitchFamily="2" charset="2"/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500034" y="1500174"/>
            <a:ext cx="44742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Комитет «Жизнь без границ»</a:t>
            </a:r>
          </a:p>
        </p:txBody>
      </p:sp>
      <p:pic>
        <p:nvPicPr>
          <p:cNvPr id="8" name="Рисунок 7" descr="9394081c7d_318px_5435674657628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3857628"/>
            <a:ext cx="3934278" cy="2214578"/>
          </a:xfrm>
          <a:prstGeom prst="rect">
            <a:avLst/>
          </a:prstGeom>
        </p:spPr>
      </p:pic>
      <p:pic>
        <p:nvPicPr>
          <p:cNvPr id="9" name="Рисунок 8" descr="7157591fb2_306px_55646392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57752" y="3857628"/>
            <a:ext cx="3737628" cy="21986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</a:t>
            </a:r>
            <a:b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Клубная деятельность</a:t>
            </a:r>
            <a:endParaRPr lang="ru-RU" dirty="0"/>
          </a:p>
        </p:txBody>
      </p:sp>
      <p:sp>
        <p:nvSpPr>
          <p:cNvPr id="38915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1928802"/>
            <a:ext cx="8153400" cy="421004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Семинар для милых дам «Скоро ЛЕТО» </a:t>
            </a:r>
          </a:p>
          <a:p>
            <a:pPr>
              <a:buFont typeface="Wingdings" pitchFamily="2" charset="2"/>
              <a:buNone/>
            </a:pPr>
            <a:endParaRPr lang="ru-RU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500034" y="1500174"/>
            <a:ext cx="44742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Комитет «Жизнь без границ»</a:t>
            </a:r>
          </a:p>
        </p:txBody>
      </p:sp>
      <p:pic>
        <p:nvPicPr>
          <p:cNvPr id="10" name="Рисунок 9" descr="9787676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3214686"/>
            <a:ext cx="4214842" cy="3168018"/>
          </a:xfrm>
          <a:prstGeom prst="rect">
            <a:avLst/>
          </a:prstGeom>
        </p:spPr>
      </p:pic>
      <p:pic>
        <p:nvPicPr>
          <p:cNvPr id="11" name="Рисунок 10" descr="8745926596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29190" y="2500306"/>
            <a:ext cx="3933832" cy="29503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</a:t>
            </a:r>
            <a:b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Клубная деятельность</a:t>
            </a:r>
            <a:endParaRPr lang="ru-RU" dirty="0"/>
          </a:p>
        </p:txBody>
      </p:sp>
      <p:pic>
        <p:nvPicPr>
          <p:cNvPr id="5" name="Содержимое 4" descr="ima37790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6061947" y="2714620"/>
            <a:ext cx="3082053" cy="2047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500034" y="1428736"/>
            <a:ext cx="84296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Комитет «Жизнь без границ»</a:t>
            </a:r>
          </a:p>
          <a:p>
            <a:r>
              <a:rPr lang="ru-RU" sz="32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Э</a:t>
            </a:r>
            <a:r>
              <a:rPr lang="ru-RU" sz="32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ко-тур</a:t>
            </a:r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"Удивительное </a:t>
            </a:r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рядом», июнь 2016</a:t>
            </a:r>
            <a:endParaRPr lang="ru-RU" sz="3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imag59797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71845" y="4407020"/>
            <a:ext cx="3657807" cy="24509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ag3965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14678" y="2714620"/>
            <a:ext cx="2786082" cy="20736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ag52975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2910" y="4284810"/>
            <a:ext cx="3872649" cy="25731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im388673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4282" y="2500306"/>
            <a:ext cx="3152777" cy="2094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</a:t>
            </a:r>
            <a:b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Клубная деятельность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</a:t>
            </a:r>
            <a:b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Социальная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деятельность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1714488"/>
            <a:ext cx="835824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Комитет «Жизнь без границ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Субботник, апрель 2016г.</a:t>
            </a:r>
            <a:endParaRPr lang="ru-RU" sz="32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DSC_0114_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642910" y="3187897"/>
            <a:ext cx="5715040" cy="32147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                                    </a:t>
            </a:r>
            <a:r>
              <a:rPr lang="ru-RU" sz="33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Социальные программы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Комитет «Жизнь без границ»</a:t>
            </a:r>
          </a:p>
          <a:p>
            <a:pPr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Лес Победы, май 2016г.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7" name="Рисунок 6" descr="8686798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2786058"/>
            <a:ext cx="5825054" cy="3272502"/>
          </a:xfrm>
          <a:prstGeom prst="rect">
            <a:avLst/>
          </a:prstGeom>
        </p:spPr>
      </p:pic>
      <p:pic>
        <p:nvPicPr>
          <p:cNvPr id="6" name="Содержимое 4" descr="5866846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572132" y="4786322"/>
            <a:ext cx="3287595" cy="1852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14290"/>
            <a:ext cx="8153400" cy="990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                                    </a:t>
            </a:r>
            <a:r>
              <a:rPr lang="ru-RU" sz="33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Социальные программы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1285861"/>
            <a:ext cx="8643937" cy="5572140"/>
          </a:xfrm>
        </p:spPr>
        <p:txBody>
          <a:bodyPr>
            <a:normAutofit/>
          </a:bodyPr>
          <a:lstStyle/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ru-RU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	</a:t>
            </a:r>
            <a:r>
              <a:rPr lang="ru-RU" sz="2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Проект для школьников «Стратегия жизни»</a:t>
            </a:r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2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Проект существует с 2011 года.</a:t>
            </a:r>
          </a:p>
          <a:p>
            <a:pPr marL="320040" indent="-320040" fontAlgn="auto">
              <a:spcAft>
                <a:spcPts val="0"/>
              </a:spcAft>
              <a:buNone/>
              <a:defRPr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В 2016 – 2017 гг. в  проекте участвуют 40  школ города  </a:t>
            </a:r>
          </a:p>
          <a:p>
            <a:pPr marL="320040" indent="-320040" fontAlgn="auto">
              <a:spcAft>
                <a:spcPts val="0"/>
              </a:spcAft>
              <a:buNone/>
              <a:defRPr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более  3000 </a:t>
            </a:r>
          </a:p>
          <a:p>
            <a:pPr marL="320040" indent="-320040" fontAlgn="auto">
              <a:spcAft>
                <a:spcPts val="0"/>
              </a:spcAft>
              <a:buNone/>
              <a:defRPr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десятиклассников</a:t>
            </a:r>
          </a:p>
          <a:p>
            <a:pPr marL="320040" indent="-320040" fontAlgn="auto">
              <a:spcAft>
                <a:spcPts val="0"/>
              </a:spcAft>
              <a:buNone/>
              <a:defRPr/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endParaRPr lang="ru-RU" dirty="0"/>
          </a:p>
        </p:txBody>
      </p:sp>
      <p:pic>
        <p:nvPicPr>
          <p:cNvPr id="2051" name="Picture 3" descr="C:\Наталия\АВПП\strategia_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3500438"/>
            <a:ext cx="3749661" cy="28978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 проект</a:t>
            </a:r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формирование у старшеклассников (учащихся 10-х классов) осознанного отношения к выбору жизненных целей, профессиональной деятельности; ориентация в различных отраслях экономики, формах и видах профессиональной деятельности.</a:t>
            </a: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этап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вводные методические семинары</a:t>
            </a:r>
          </a:p>
          <a:p>
            <a:pPr>
              <a:buNone/>
            </a:pP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2 этап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 мастер-классы «История успеха» и экскурсии на предприятия 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 этап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 итоговый конкурс презентаций школьников  «Стратегия моей жизни»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C:\Наталия\АВПП\strategia_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428604"/>
            <a:ext cx="1000132" cy="7729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Итоги проекта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             «Стратегия жизни»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589566"/>
            <a:ext cx="8105804" cy="4625515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endParaRPr lang="ru-RU" sz="2000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85720" y="1785925"/>
            <a:ext cx="8445381" cy="4375641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40 школ города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Тюмени вовлечено в проект,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35 спикеров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тюменских предпринимателей и бизнесменов готовы делиться своим опытом с подростками        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Проект работает на развитие как школьников, так и                            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тех, кто делится с ними опытом</a:t>
            </a:r>
            <a:r>
              <a:rPr lang="ru-RU" dirty="0" smtClean="0"/>
              <a:t>          </a:t>
            </a:r>
          </a:p>
        </p:txBody>
      </p:sp>
      <p:pic>
        <p:nvPicPr>
          <p:cNvPr id="4" name="Picture 3" descr="C:\Наталия\АВПП\strategia_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428604"/>
            <a:ext cx="1000132" cy="772941"/>
          </a:xfrm>
          <a:prstGeom prst="rect">
            <a:avLst/>
          </a:prstGeom>
          <a:noFill/>
        </p:spPr>
      </p:pic>
      <p:sp>
        <p:nvSpPr>
          <p:cNvPr id="6" name="Стрелка вниз 5"/>
          <p:cNvSpPr/>
          <p:nvPr/>
        </p:nvSpPr>
        <p:spPr>
          <a:xfrm>
            <a:off x="4071934" y="3286124"/>
            <a:ext cx="571504" cy="8572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1670" y="214290"/>
            <a:ext cx="6337188" cy="990600"/>
          </a:xfrm>
        </p:spPr>
        <p:txBody>
          <a:bodyPr/>
          <a:lstStyle/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                                                </a:t>
            </a:r>
            <a:r>
              <a:rPr lang="ru-RU" sz="36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Социальные программы</a:t>
            </a:r>
            <a:endParaRPr lang="ru-RU" dirty="0"/>
          </a:p>
        </p:txBody>
      </p:sp>
      <p:pic>
        <p:nvPicPr>
          <p:cNvPr id="4" name="Picture 3" descr="C:\Наталия\АВПП\strategia_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428604"/>
            <a:ext cx="1000132" cy="772941"/>
          </a:xfrm>
          <a:prstGeom prst="rect">
            <a:avLst/>
          </a:prstGeom>
          <a:noFill/>
        </p:spPr>
      </p:pic>
      <p:pic>
        <p:nvPicPr>
          <p:cNvPr id="8" name="Рисунок 7" descr="C:\Users\Марина\Desktop\флешка\Соцпроект со школами\2014-2015\фото\фотос экскурсий\img_0993s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3372" y="3071810"/>
            <a:ext cx="4714876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C:\Users\User\Desktop\Соцпроект со школами\2013-2014\Круглый стол 18.03.2014\фото\DSC_055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7" y="2428868"/>
            <a:ext cx="4643470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428596" y="1643050"/>
            <a:ext cx="49947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Экскурсии на предприятия.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4546" y="228600"/>
            <a:ext cx="6551502" cy="990600"/>
          </a:xfrm>
        </p:spPr>
        <p:txBody>
          <a:bodyPr/>
          <a:lstStyle/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                                                </a:t>
            </a:r>
            <a:r>
              <a:rPr lang="ru-RU" sz="36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Социальные программы</a:t>
            </a:r>
            <a:endParaRPr lang="ru-RU" dirty="0"/>
          </a:p>
        </p:txBody>
      </p:sp>
      <p:pic>
        <p:nvPicPr>
          <p:cNvPr id="7" name="Picture 3" descr="C:\Наталия\АВПП\strategia_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428604"/>
            <a:ext cx="1000132" cy="772941"/>
          </a:xfrm>
          <a:prstGeom prst="rect">
            <a:avLst/>
          </a:prstGeom>
          <a:noFill/>
        </p:spPr>
      </p:pic>
      <p:pic>
        <p:nvPicPr>
          <p:cNvPr id="5" name="Picture 2" descr="C:\Users\User\Desktop\Соцпроект со школами\2013-2014\Круглый стол 18.03.2014\фото\DSC_05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888400"/>
            <a:ext cx="5643570" cy="3734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C:\Users\User\Desktop\Соцпроект со школами\2013-2014\Круглый стол 18.03.2014\фото\DSC_054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7214" y="3000372"/>
            <a:ext cx="4856786" cy="35724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8794" y="228600"/>
            <a:ext cx="6837254" cy="9906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                                                </a:t>
            </a:r>
            <a:r>
              <a:rPr lang="ru-RU" sz="36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Социальные программы</a:t>
            </a:r>
            <a:endParaRPr lang="ru-RU" dirty="0"/>
          </a:p>
        </p:txBody>
      </p:sp>
      <p:pic>
        <p:nvPicPr>
          <p:cNvPr id="4" name="Picture 3" descr="C:\Users\Наталья\Downloads\ESH_0116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2857496"/>
            <a:ext cx="4643470" cy="3144550"/>
          </a:xfrm>
          <a:prstGeom prst="rect">
            <a:avLst/>
          </a:prstGeom>
          <a:noFill/>
        </p:spPr>
      </p:pic>
      <p:pic>
        <p:nvPicPr>
          <p:cNvPr id="5" name="Picture 2" descr="C:\Users\Наталья\Downloads\ESH_0071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928662" y="2571744"/>
            <a:ext cx="2997200" cy="4286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71472" y="1571612"/>
            <a:ext cx="821537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Городской конкурс презентаций «Стратегия моей жизни».</a:t>
            </a:r>
            <a:endParaRPr lang="ru-RU" sz="3200" dirty="0">
              <a:solidFill>
                <a:schemeClr val="tx2"/>
              </a:solidFill>
            </a:endParaRPr>
          </a:p>
        </p:txBody>
      </p:sp>
      <p:pic>
        <p:nvPicPr>
          <p:cNvPr id="8" name="Picture 3" descr="C:\Наталия\АВПП\strategia_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428604"/>
            <a:ext cx="1000132" cy="7729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Членство в АВПП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2910" y="1857364"/>
            <a:ext cx="721523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Стать членами Ассоциации могут:</a:t>
            </a:r>
          </a:p>
          <a:p>
            <a:pPr marL="514350" indent="-514350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 выпускники Президентской программы;</a:t>
            </a:r>
          </a:p>
          <a:p>
            <a:pPr marL="514350" indent="-514350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 обучающиеся на Президентской программе;</a:t>
            </a:r>
          </a:p>
          <a:p>
            <a:pPr marL="514350" indent="-514350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3. активные члены городского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бизнес-сообщества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Членство в АВПП</a:t>
            </a:r>
            <a:br>
              <a:rPr lang="ru-RU" sz="3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даст вам возможности: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Продолжить общение с одногрупниками, а также расширить круг делового общения, познакомившись с выпускниками прошлых лет</a:t>
            </a:r>
          </a:p>
          <a:p>
            <a:pPr>
              <a:spcBef>
                <a:spcPct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Принять участие в интересных неформальных мероприятиях  </a:t>
            </a:r>
          </a:p>
          <a:p>
            <a:pPr>
              <a:spcBef>
                <a:spcPct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Оказаться в среде потенциальных сотрудников и работодателей </a:t>
            </a:r>
          </a:p>
          <a:p>
            <a:pPr>
              <a:spcBef>
                <a:spcPct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Быть постоянно в курсе важных событий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бизнес-среды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города и региона</a:t>
            </a:r>
          </a:p>
          <a:p>
            <a:pPr>
              <a:spcBef>
                <a:spcPct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Использовать базу членов АВПП как базу потенциальных партнеров и клиентов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Членство в АВПП </a:t>
            </a:r>
            <a:br>
              <a:rPr lang="ru-RU" sz="3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даст вам возможности: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Организовать свое развитие , участвуя в бизнес - обучении АВПП 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постпрограммных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мероприятиях</a:t>
            </a:r>
          </a:p>
          <a:p>
            <a:pPr>
              <a:spcBef>
                <a:spcPct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Повысить свой персональный имидж, статус, как члена общественной организации</a:t>
            </a:r>
          </a:p>
          <a:p>
            <a:pPr>
              <a:spcBef>
                <a:spcPct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Получить рекомендации от общественной организации для развития карьеры</a:t>
            </a:r>
          </a:p>
          <a:p>
            <a:pPr>
              <a:spcBef>
                <a:spcPct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Оказаться в коммуникативной среде в непосредственной близости к власти</a:t>
            </a:r>
          </a:p>
          <a:p>
            <a:pPr>
              <a:spcBef>
                <a:spcPct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Реализовать свою общественную активность участвуя в СОЦИАЛЬНЫХ ПРОЕКТАХ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Заголовок 1"/>
          <p:cNvSpPr>
            <a:spLocks noGrp="1"/>
          </p:cNvSpPr>
          <p:nvPr>
            <p:ph type="title"/>
          </p:nvPr>
        </p:nvSpPr>
        <p:spPr>
          <a:xfrm>
            <a:off x="457200" y="428625"/>
            <a:ext cx="8115300" cy="1857375"/>
          </a:xfrm>
        </p:spPr>
        <p:txBody>
          <a:bodyPr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r>
              <a:rPr lang="ru-RU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www.avpp</a:t>
            </a:r>
            <a:r>
              <a:rPr lang="ru-RU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72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ru</a:t>
            </a:r>
            <a:endParaRPr lang="ru-RU" sz="36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035" name="Прямоугольник 3"/>
          <p:cNvSpPr>
            <a:spLocks noChangeArrowheads="1"/>
          </p:cNvSpPr>
          <p:nvPr/>
        </p:nvSpPr>
        <p:spPr bwMode="auto">
          <a:xfrm>
            <a:off x="714375" y="2357430"/>
            <a:ext cx="75723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4036" name="Рисунок 4" descr="Дима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2714620"/>
            <a:ext cx="5143500" cy="343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9812</TotalTime>
  <Words>722</Words>
  <Application>Microsoft Office PowerPoint</Application>
  <PresentationFormat>Экран (4:3)</PresentationFormat>
  <Paragraphs>155</Paragraphs>
  <Slides>29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Обычная</vt:lpstr>
      <vt:lpstr>Слайд 1</vt:lpstr>
      <vt:lpstr>   Миссия </vt:lpstr>
      <vt:lpstr>Слайд 3</vt:lpstr>
      <vt:lpstr>Организационная структура</vt:lpstr>
      <vt:lpstr>Задачи 2017г. </vt:lpstr>
      <vt:lpstr>Задачи 2017г. </vt:lpstr>
      <vt:lpstr>   НАПРАВЛЕНИЯ РАБОТЫ   АВПП </vt:lpstr>
      <vt:lpstr>Направление                           Организационные мероприятия</vt:lpstr>
      <vt:lpstr>  Направление                          Взаимодействие с органами власти</vt:lpstr>
      <vt:lpstr>Слайд 10</vt:lpstr>
      <vt:lpstr> Круглый стол для выпускников Президентской Программы 2016 г.</vt:lpstr>
      <vt:lpstr>Слайд 12</vt:lpstr>
      <vt:lpstr>Направление   Клубная деятельность</vt:lpstr>
      <vt:lpstr>Направление   Клубная деятельность</vt:lpstr>
      <vt:lpstr>Направление   Клубная деятельность</vt:lpstr>
      <vt:lpstr>Направление   Клубная деятельность</vt:lpstr>
      <vt:lpstr>Направление   Клубная деятельность</vt:lpstr>
      <vt:lpstr>Направление   Социальная деятельность</vt:lpstr>
      <vt:lpstr>Направление                                      Социальные программы</vt:lpstr>
      <vt:lpstr>Направление                                      Социальные программы</vt:lpstr>
      <vt:lpstr>             О проекте</vt:lpstr>
      <vt:lpstr>                   Итоги проекта                    «Стратегия жизни»</vt:lpstr>
      <vt:lpstr>Направление                                                  Социальные программы</vt:lpstr>
      <vt:lpstr>Направление                                                  Социальные программы</vt:lpstr>
      <vt:lpstr>Направление                                                  Социальные программы</vt:lpstr>
      <vt:lpstr>Членство в АВПП</vt:lpstr>
      <vt:lpstr>Членство в АВПП  даст вам возможности:</vt:lpstr>
      <vt:lpstr> Членство в АВПП  даст вам возможности:</vt:lpstr>
      <vt:lpstr>СПАСИБО ЗА ВНИМАНИЕ!  www.avpp72.ru</vt:lpstr>
    </vt:vector>
  </TitlesOfParts>
  <Company>org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Tatiyna</dc:creator>
  <cp:lastModifiedBy>lenovo</cp:lastModifiedBy>
  <cp:revision>685</cp:revision>
  <dcterms:created xsi:type="dcterms:W3CDTF">2007-02-19T07:21:56Z</dcterms:created>
  <dcterms:modified xsi:type="dcterms:W3CDTF">2017-04-21T17:31:42Z</dcterms:modified>
</cp:coreProperties>
</file>