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01" r:id="rId1"/>
  </p:sldMasterIdLst>
  <p:notesMasterIdLst>
    <p:notesMasterId r:id="rId36"/>
  </p:notesMasterIdLst>
  <p:handoutMasterIdLst>
    <p:handoutMasterId r:id="rId37"/>
  </p:handoutMasterIdLst>
  <p:sldIdLst>
    <p:sldId id="328" r:id="rId2"/>
    <p:sldId id="443" r:id="rId3"/>
    <p:sldId id="391" r:id="rId4"/>
    <p:sldId id="442" r:id="rId5"/>
    <p:sldId id="480" r:id="rId6"/>
    <p:sldId id="482" r:id="rId7"/>
    <p:sldId id="483" r:id="rId8"/>
    <p:sldId id="468" r:id="rId9"/>
    <p:sldId id="394" r:id="rId10"/>
    <p:sldId id="484" r:id="rId11"/>
    <p:sldId id="485" r:id="rId12"/>
    <p:sldId id="395" r:id="rId13"/>
    <p:sldId id="381" r:id="rId14"/>
    <p:sldId id="454" r:id="rId15"/>
    <p:sldId id="453" r:id="rId16"/>
    <p:sldId id="489" r:id="rId17"/>
    <p:sldId id="490" r:id="rId18"/>
    <p:sldId id="475" r:id="rId19"/>
    <p:sldId id="469" r:id="rId20"/>
    <p:sldId id="422" r:id="rId21"/>
    <p:sldId id="461" r:id="rId22"/>
    <p:sldId id="486" r:id="rId23"/>
    <p:sldId id="471" r:id="rId24"/>
    <p:sldId id="470" r:id="rId25"/>
    <p:sldId id="474" r:id="rId26"/>
    <p:sldId id="478" r:id="rId27"/>
    <p:sldId id="434" r:id="rId28"/>
    <p:sldId id="479" r:id="rId29"/>
    <p:sldId id="487" r:id="rId30"/>
    <p:sldId id="488" r:id="rId31"/>
    <p:sldId id="491" r:id="rId32"/>
    <p:sldId id="473" r:id="rId33"/>
    <p:sldId id="472" r:id="rId34"/>
    <p:sldId id="398" r:id="rId35"/>
  </p:sldIdLst>
  <p:sldSz cx="9144000" cy="6858000" type="screen4x3"/>
  <p:notesSz cx="6735763" cy="986948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0000"/>
    <a:srgbClr val="009900"/>
    <a:srgbClr val="000099"/>
    <a:srgbClr val="CC0000"/>
    <a:srgbClr val="FFCCFF"/>
    <a:srgbClr val="A50021"/>
    <a:srgbClr val="D9EDE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21250" autoAdjust="0"/>
    <p:restoredTop sz="86480" autoAdjust="0"/>
  </p:normalViewPr>
  <p:slideViewPr>
    <p:cSldViewPr>
      <p:cViewPr>
        <p:scale>
          <a:sx n="64" d="100"/>
          <a:sy n="64" d="100"/>
        </p:scale>
        <p:origin x="-66" y="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52" tIns="45176" rIns="90352" bIns="45176" numCol="1" anchor="t" anchorCtr="0" compatLnSpc="1">
            <a:prstTxWarp prst="textNoShape">
              <a:avLst/>
            </a:prstTxWarp>
          </a:bodyPr>
          <a:lstStyle>
            <a:lvl1pPr defTabSz="903288" eaLnBrk="0" hangingPunct="0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52" tIns="45176" rIns="90352" bIns="45176" numCol="1" anchor="t" anchorCtr="0" compatLnSpc="1">
            <a:prstTxWarp prst="textNoShape">
              <a:avLst/>
            </a:prstTxWarp>
          </a:bodyPr>
          <a:lstStyle>
            <a:lvl1pPr algn="r" defTabSz="903288" eaLnBrk="0" hangingPunct="0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2E76DB28-6F59-4B8E-876E-CCFACB80CEDE}" type="datetimeFigureOut">
              <a:rPr lang="ru-RU"/>
              <a:pPr>
                <a:defRPr/>
              </a:pPr>
              <a:t>28.04.2015</a:t>
            </a:fld>
            <a:endParaRPr lang="ru-RU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4188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52" tIns="45176" rIns="90352" bIns="45176" numCol="1" anchor="b" anchorCtr="0" compatLnSpc="1">
            <a:prstTxWarp prst="textNoShape">
              <a:avLst/>
            </a:prstTxWarp>
          </a:bodyPr>
          <a:lstStyle>
            <a:lvl1pPr defTabSz="903288" eaLnBrk="0" hangingPunct="0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4763" y="9374188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52" tIns="45176" rIns="90352" bIns="45176" numCol="1" anchor="b" anchorCtr="0" compatLnSpc="1">
            <a:prstTxWarp prst="textNoShape">
              <a:avLst/>
            </a:prstTxWarp>
          </a:bodyPr>
          <a:lstStyle>
            <a:lvl1pPr algn="r" defTabSz="903288" eaLnBrk="0" hangingPunct="0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E44118A3-8FFF-4B98-900C-2652626CF8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52" tIns="45176" rIns="90352" bIns="45176" numCol="1" anchor="t" anchorCtr="0" compatLnSpc="1">
            <a:prstTxWarp prst="textNoShape">
              <a:avLst/>
            </a:prstTxWarp>
          </a:bodyPr>
          <a:lstStyle>
            <a:lvl1pPr defTabSz="903288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52" tIns="45176" rIns="90352" bIns="45176" numCol="1" anchor="t" anchorCtr="0" compatLnSpc="1">
            <a:prstTxWarp prst="textNoShape">
              <a:avLst/>
            </a:prstTxWarp>
          </a:bodyPr>
          <a:lstStyle>
            <a:lvl1pPr algn="r" defTabSz="903288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3950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87888"/>
            <a:ext cx="5389563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52" tIns="45176" rIns="90352" bIns="4517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4188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52" tIns="45176" rIns="90352" bIns="45176" numCol="1" anchor="b" anchorCtr="0" compatLnSpc="1">
            <a:prstTxWarp prst="textNoShape">
              <a:avLst/>
            </a:prstTxWarp>
          </a:bodyPr>
          <a:lstStyle>
            <a:lvl1pPr defTabSz="903288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4188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52" tIns="45176" rIns="90352" bIns="45176" numCol="1" anchor="b" anchorCtr="0" compatLnSpc="1">
            <a:prstTxWarp prst="textNoShape">
              <a:avLst/>
            </a:prstTxWarp>
          </a:bodyPr>
          <a:lstStyle>
            <a:lvl1pPr algn="r" defTabSz="903288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0A5B1BAE-2AFF-4920-AF56-75D1DC9102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B1BAE-2AFF-4920-AF56-75D1DC91025D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B1BAE-2AFF-4920-AF56-75D1DC91025D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B1BAE-2AFF-4920-AF56-75D1DC91025D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B1BAE-2AFF-4920-AF56-75D1DC91025D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B1BAE-2AFF-4920-AF56-75D1DC91025D}" type="slidenum">
              <a:rPr lang="ru-RU" smtClean="0"/>
              <a:pPr>
                <a:defRPr/>
              </a:pPr>
              <a:t>30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7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907EBB3-2AE2-4107-9BE7-72A2019941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E7722-8291-4763-9470-ED6396948E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A3086EC-BCB2-44B5-B65E-88521488E0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182C220-0986-4F9B-97BC-72BE0DF8A8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B0C0320-21E9-45FC-8B45-B080E1905F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F4A943-0C61-4E88-8E1F-DD003B16DD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982686F1-A2A6-4D10-862F-E59674C709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64A6B5-E729-4B96-BC58-931740F7F3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 smtClean="0"/>
            </a:lvl1pPr>
          </a:lstStyle>
          <a:p>
            <a:pPr>
              <a:defRPr/>
            </a:pPr>
            <a:fld id="{148B453B-AE7C-4D4F-8ED0-22B239C032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D70AE5-5570-4DB1-AFAC-AB23B1D06F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4AC0D5-B0AD-40A2-A0FD-239A2F504B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 rtlCol="0">
            <a:normAutofit/>
          </a:bodyPr>
          <a:lstStyle/>
          <a:p>
            <a:pPr lvl="0"/>
            <a:endParaRPr lang="ru-RU" noProof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42E996-7B39-4F86-B155-07A57D9782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 smtClean="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5DE2DE40-D47A-4D18-AE5D-00B9FD6552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26" r:id="rId1"/>
    <p:sldLayoutId id="2147484522" r:id="rId2"/>
    <p:sldLayoutId id="2147484527" r:id="rId3"/>
    <p:sldLayoutId id="2147484528" r:id="rId4"/>
    <p:sldLayoutId id="2147484529" r:id="rId5"/>
    <p:sldLayoutId id="2147484523" r:id="rId6"/>
    <p:sldLayoutId id="2147484530" r:id="rId7"/>
    <p:sldLayoutId id="2147484524" r:id="rId8"/>
    <p:sldLayoutId id="2147484531" r:id="rId9"/>
    <p:sldLayoutId id="2147484525" r:id="rId10"/>
    <p:sldLayoutId id="2147484532" r:id="rId11"/>
    <p:sldLayoutId id="2147484533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319088" indent="-319088" algn="l" rtl="0" fontAlgn="base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fontAlgn="base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fontAlgn="base">
        <a:spcBef>
          <a:spcPts val="400"/>
        </a:spcBef>
        <a:spcAft>
          <a:spcPct val="0"/>
        </a:spcAft>
        <a:buClr>
          <a:srgbClr val="9BBB59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fontAlgn="base">
        <a:spcBef>
          <a:spcPts val="400"/>
        </a:spcBef>
        <a:spcAft>
          <a:spcPct val="0"/>
        </a:spcAft>
        <a:buClr>
          <a:srgbClr val="8064A2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10"/>
          <p:cNvSpPr>
            <a:spLocks noChangeArrowheads="1"/>
          </p:cNvSpPr>
          <p:nvPr/>
        </p:nvSpPr>
        <p:spPr bwMode="auto">
          <a:xfrm>
            <a:off x="357188" y="2714625"/>
            <a:ext cx="8497887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Региональная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общественная организация </a:t>
            </a:r>
          </a:p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«АССОЦИАЦИЯ ВЫПУСКНИКОВ </a:t>
            </a:r>
          </a:p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ПРЕЗИДЕНТСКОЙ ПРОГРАММЫ </a:t>
            </a:r>
          </a:p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Тюменской области»</a:t>
            </a:r>
          </a:p>
          <a:p>
            <a:pPr algn="ctr"/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2015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Марина\Desktop\флешка АВПП\АВПП\лого АВПП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9" y="214290"/>
            <a:ext cx="2428892" cy="24361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557213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0099"/>
                </a:solidFill>
              </a:rPr>
              <a:t/>
            </a:r>
            <a:br>
              <a:rPr lang="ru-RU" b="1" dirty="0" smtClean="0">
                <a:solidFill>
                  <a:srgbClr val="000099"/>
                </a:solidFill>
              </a:rPr>
            </a:br>
            <a:r>
              <a:rPr lang="ru-RU" b="1" dirty="0" smtClean="0">
                <a:solidFill>
                  <a:srgbClr val="000099"/>
                </a:solidFill>
              </a:rPr>
              <a:t/>
            </a:r>
            <a:br>
              <a:rPr lang="ru-RU" b="1" dirty="0" smtClean="0">
                <a:solidFill>
                  <a:srgbClr val="000099"/>
                </a:solidFill>
              </a:rPr>
            </a:b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sz="4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Миссия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300" dirty="0" smtClean="0">
                <a:latin typeface="Times New Roman" pitchFamily="18" charset="0"/>
                <a:cs typeface="Times New Roman" pitchFamily="18" charset="0"/>
              </a:rPr>
            </a:br>
            <a:endParaRPr lang="ru-RU" sz="3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7" name="Содержимое 2"/>
          <p:cNvSpPr>
            <a:spLocks noGrp="1"/>
          </p:cNvSpPr>
          <p:nvPr>
            <p:ph sz="quarter" idx="1"/>
          </p:nvPr>
        </p:nvSpPr>
        <p:spPr>
          <a:xfrm>
            <a:off x="357188" y="1500188"/>
            <a:ext cx="7467600" cy="4873625"/>
          </a:xfrm>
        </p:spPr>
        <p:txBody>
          <a:bodyPr/>
          <a:lstStyle/>
          <a:p>
            <a:pPr marL="514350" indent="-514350">
              <a:buFont typeface="Wingdings" pitchFamily="2" charset="2"/>
              <a:buNone/>
            </a:pPr>
            <a:r>
              <a:rPr lang="ru-RU" sz="3200" b="1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Мы - общественная организация, объединяющая деловых, социально активных людей Тюменского региона, которые стремятся к общению, обучению, самореализации и воплощают социально-значимые проекты, изменяющие жизнь к лучшему»</a:t>
            </a:r>
          </a:p>
          <a:p>
            <a:pPr marL="514350" indent="-514350">
              <a:buFont typeface="Wingdings" pitchFamily="2" charset="2"/>
              <a:buNone/>
            </a:pPr>
            <a:endParaRPr lang="ru-RU" sz="32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ChangeArrowheads="1"/>
          </p:cNvSpPr>
          <p:nvPr/>
        </p:nvSpPr>
        <p:spPr bwMode="auto">
          <a:xfrm>
            <a:off x="0" y="-34161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0" y="-34161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2292" name="Rectangle 5"/>
          <p:cNvSpPr>
            <a:spLocks noChangeArrowheads="1"/>
          </p:cNvSpPr>
          <p:nvPr/>
        </p:nvSpPr>
        <p:spPr bwMode="auto">
          <a:xfrm>
            <a:off x="0" y="-34161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2293" name="Rectangle 6"/>
          <p:cNvSpPr>
            <a:spLocks noChangeArrowheads="1"/>
          </p:cNvSpPr>
          <p:nvPr/>
        </p:nvSpPr>
        <p:spPr bwMode="auto">
          <a:xfrm>
            <a:off x="250825" y="11969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571500" y="1571625"/>
            <a:ext cx="328612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36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Дата</a:t>
            </a:r>
            <a:r>
              <a:rPr lang="ru-RU" sz="360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образования</a:t>
            </a:r>
            <a:r>
              <a:rPr lang="ru-RU" sz="360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:  </a:t>
            </a:r>
          </a:p>
          <a:p>
            <a:pPr>
              <a:defRPr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28.04.2004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3600" dirty="0">
                <a:latin typeface="Arial" charset="0"/>
                <a:cs typeface="+mn-cs"/>
              </a:rPr>
              <a:t/>
            </a:r>
            <a:br>
              <a:rPr lang="ru-RU" sz="3600" dirty="0">
                <a:latin typeface="Arial" charset="0"/>
                <a:cs typeface="+mn-cs"/>
              </a:rPr>
            </a:br>
            <a:endParaRPr lang="ru-RU" sz="3600" dirty="0">
              <a:solidFill>
                <a:schemeClr val="tx2"/>
              </a:solidFill>
              <a:latin typeface="Arial" charset="0"/>
              <a:cs typeface="+mn-cs"/>
            </a:endParaRPr>
          </a:p>
        </p:txBody>
      </p:sp>
      <p:sp>
        <p:nvSpPr>
          <p:cNvPr id="12295" name="Rectangle 9"/>
          <p:cNvSpPr>
            <a:spLocks noChangeArrowheads="1"/>
          </p:cNvSpPr>
          <p:nvPr/>
        </p:nvSpPr>
        <p:spPr bwMode="auto">
          <a:xfrm>
            <a:off x="4714874" y="1571612"/>
            <a:ext cx="3429025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Количество членов </a:t>
            </a:r>
            <a:r>
              <a:rPr lang="ru-RU" sz="36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АВПП:</a:t>
            </a:r>
            <a:endParaRPr lang="ru-RU" sz="36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24.04.2015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г. 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137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человек</a:t>
            </a:r>
          </a:p>
        </p:txBody>
      </p:sp>
      <p:sp>
        <p:nvSpPr>
          <p:cNvPr id="12297" name="Rectangle 16"/>
          <p:cNvSpPr>
            <a:spLocks noChangeArrowheads="1"/>
          </p:cNvSpPr>
          <p:nvPr/>
        </p:nvSpPr>
        <p:spPr bwMode="auto">
          <a:xfrm>
            <a:off x="1500166" y="214290"/>
            <a:ext cx="571504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Региональная общественная организация </a:t>
            </a:r>
          </a:p>
          <a:p>
            <a:r>
              <a:rPr lang="ru-RU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«АССОЦИАЦИЯ ВЫПУСКНИКОВ ПРЕЗИДЕНТСКОЙ ПРОГРАММЫ Тюменской области»</a:t>
            </a:r>
          </a:p>
        </p:txBody>
      </p:sp>
      <p:pic>
        <p:nvPicPr>
          <p:cNvPr id="12298" name="Picture 17" descr="обшгла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3929066"/>
            <a:ext cx="5624512" cy="268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C:\Users\Марина\Desktop\флешка АВПП\АВПП\лого АВПП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43300"/>
            <a:ext cx="996716" cy="99968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0"/>
            <a:ext cx="8229600" cy="1143000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000099"/>
                </a:solidFill>
              </a:rPr>
              <a:t>О</a:t>
            </a:r>
            <a:r>
              <a:rPr lang="ru-RU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рганизационная структура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0" y="-34161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0" y="-34161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0" y="-34161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0" y="1222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3319" name="Text Box 8"/>
          <p:cNvSpPr txBox="1">
            <a:spLocks noChangeArrowheads="1"/>
          </p:cNvSpPr>
          <p:nvPr/>
        </p:nvSpPr>
        <p:spPr bwMode="auto">
          <a:xfrm>
            <a:off x="3500438" y="1785938"/>
            <a:ext cx="1714500" cy="571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400" b="1"/>
              <a:t>Президиум</a:t>
            </a:r>
          </a:p>
          <a:p>
            <a:pPr algn="ctr"/>
            <a:r>
              <a:rPr lang="ru-RU" sz="1400"/>
              <a:t>17(19) чел.</a:t>
            </a:r>
            <a:endParaRPr lang="ru-RU"/>
          </a:p>
        </p:txBody>
      </p:sp>
      <p:sp>
        <p:nvSpPr>
          <p:cNvPr id="13320" name="Text Box 9"/>
          <p:cNvSpPr txBox="1">
            <a:spLocks noChangeArrowheads="1"/>
          </p:cNvSpPr>
          <p:nvPr/>
        </p:nvSpPr>
        <p:spPr bwMode="auto">
          <a:xfrm>
            <a:off x="2014538" y="2357438"/>
            <a:ext cx="1371600" cy="85724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200" b="1" dirty="0"/>
              <a:t>Ревизионная комиссия</a:t>
            </a:r>
          </a:p>
          <a:p>
            <a:pPr algn="ctr"/>
            <a:r>
              <a:rPr lang="ru-RU" sz="1200" dirty="0" smtClean="0"/>
              <a:t>Барейша С.</a:t>
            </a:r>
          </a:p>
          <a:p>
            <a:pPr algn="ctr"/>
            <a:r>
              <a:rPr lang="ru-RU" sz="1200" dirty="0" smtClean="0"/>
              <a:t>Свадьбина Э.</a:t>
            </a:r>
            <a:endParaRPr lang="ru-RU" sz="1200" dirty="0"/>
          </a:p>
          <a:p>
            <a:pPr algn="ctr"/>
            <a:r>
              <a:rPr lang="ru-RU" sz="1200" dirty="0"/>
              <a:t>.</a:t>
            </a:r>
            <a:endParaRPr lang="ru-RU" dirty="0"/>
          </a:p>
        </p:txBody>
      </p:sp>
      <p:sp>
        <p:nvSpPr>
          <p:cNvPr id="13321" name="Text Box 10"/>
          <p:cNvSpPr txBox="1">
            <a:spLocks noChangeArrowheads="1"/>
          </p:cNvSpPr>
          <p:nvPr/>
        </p:nvSpPr>
        <p:spPr bwMode="auto">
          <a:xfrm>
            <a:off x="3614738" y="2928938"/>
            <a:ext cx="1485900" cy="571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400" b="1"/>
              <a:t>Президент</a:t>
            </a:r>
          </a:p>
          <a:p>
            <a:pPr algn="ctr"/>
            <a:r>
              <a:rPr lang="ru-RU" sz="1400"/>
              <a:t>Змановский Д.</a:t>
            </a:r>
            <a:endParaRPr lang="ru-RU"/>
          </a:p>
        </p:txBody>
      </p:sp>
      <p:sp>
        <p:nvSpPr>
          <p:cNvPr id="13322" name="Text Box 11"/>
          <p:cNvSpPr txBox="1">
            <a:spLocks noChangeArrowheads="1"/>
          </p:cNvSpPr>
          <p:nvPr/>
        </p:nvSpPr>
        <p:spPr bwMode="auto">
          <a:xfrm>
            <a:off x="285750" y="4162425"/>
            <a:ext cx="1874838" cy="11953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200" b="1"/>
              <a:t>Комитет </a:t>
            </a:r>
          </a:p>
          <a:p>
            <a:pPr algn="ctr"/>
            <a:r>
              <a:rPr lang="ru-RU" sz="1200" b="1"/>
              <a:t>«Жизнь без границ»</a:t>
            </a:r>
          </a:p>
          <a:p>
            <a:pPr algn="ctr"/>
            <a:r>
              <a:rPr lang="ru-RU" sz="1200"/>
              <a:t>Овчинникова Л.</a:t>
            </a:r>
            <a:endParaRPr lang="ru-RU"/>
          </a:p>
        </p:txBody>
      </p:sp>
      <p:sp>
        <p:nvSpPr>
          <p:cNvPr id="13323" name="Text Box 12"/>
          <p:cNvSpPr txBox="1">
            <a:spLocks noChangeArrowheads="1"/>
          </p:cNvSpPr>
          <p:nvPr/>
        </p:nvSpPr>
        <p:spPr bwMode="auto">
          <a:xfrm>
            <a:off x="2347913" y="4137025"/>
            <a:ext cx="1741487" cy="12493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200" b="1"/>
              <a:t>Комитет по информационному сопровождению деятельности АВПП</a:t>
            </a:r>
          </a:p>
          <a:p>
            <a:pPr algn="ctr"/>
            <a:r>
              <a:rPr lang="ru-RU" sz="1200"/>
              <a:t>Силич О.</a:t>
            </a:r>
            <a:endParaRPr lang="ru-RU"/>
          </a:p>
        </p:txBody>
      </p:sp>
      <p:sp>
        <p:nvSpPr>
          <p:cNvPr id="13324" name="Text Box 13"/>
          <p:cNvSpPr txBox="1">
            <a:spLocks noChangeArrowheads="1"/>
          </p:cNvSpPr>
          <p:nvPr/>
        </p:nvSpPr>
        <p:spPr bwMode="auto">
          <a:xfrm>
            <a:off x="5329238" y="3271838"/>
            <a:ext cx="1503362" cy="5222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200" b="1"/>
              <a:t>Вице-президент</a:t>
            </a:r>
          </a:p>
          <a:p>
            <a:pPr algn="ctr"/>
            <a:r>
              <a:rPr lang="ru-RU" sz="1200"/>
              <a:t>Римкувене Т.</a:t>
            </a:r>
            <a:endParaRPr lang="ru-RU"/>
          </a:p>
        </p:txBody>
      </p:sp>
      <p:sp>
        <p:nvSpPr>
          <p:cNvPr id="13325" name="Text Box 14"/>
          <p:cNvSpPr txBox="1">
            <a:spLocks noChangeArrowheads="1"/>
          </p:cNvSpPr>
          <p:nvPr/>
        </p:nvSpPr>
        <p:spPr bwMode="auto">
          <a:xfrm>
            <a:off x="7404100" y="4251325"/>
            <a:ext cx="1317625" cy="5476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200" b="1"/>
              <a:t>Бухгалтер  </a:t>
            </a:r>
            <a:r>
              <a:rPr lang="ru-RU" sz="1200"/>
              <a:t>Свадьбина Э. </a:t>
            </a:r>
          </a:p>
        </p:txBody>
      </p:sp>
      <p:sp>
        <p:nvSpPr>
          <p:cNvPr id="13326" name="Text Box 15"/>
          <p:cNvSpPr txBox="1">
            <a:spLocks noChangeArrowheads="1"/>
          </p:cNvSpPr>
          <p:nvPr/>
        </p:nvSpPr>
        <p:spPr bwMode="auto">
          <a:xfrm>
            <a:off x="5803900" y="4251325"/>
            <a:ext cx="1485900" cy="5588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200" b="1"/>
              <a:t>Секретарь</a:t>
            </a:r>
          </a:p>
          <a:p>
            <a:pPr algn="ctr"/>
            <a:r>
              <a:rPr lang="ru-RU" sz="1200"/>
              <a:t>Кузеванова А.</a:t>
            </a:r>
            <a:endParaRPr lang="ru-RU"/>
          </a:p>
        </p:txBody>
      </p:sp>
      <p:sp>
        <p:nvSpPr>
          <p:cNvPr id="13327" name="Text Box 16"/>
          <p:cNvSpPr txBox="1">
            <a:spLocks noChangeArrowheads="1"/>
          </p:cNvSpPr>
          <p:nvPr/>
        </p:nvSpPr>
        <p:spPr bwMode="auto">
          <a:xfrm>
            <a:off x="4203700" y="4137025"/>
            <a:ext cx="1485900" cy="10334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200" b="1"/>
              <a:t>Комитет по клубной деятельности</a:t>
            </a:r>
          </a:p>
          <a:p>
            <a:pPr algn="ctr"/>
            <a:r>
              <a:rPr lang="ru-RU" sz="1200"/>
              <a:t>Шихова И.</a:t>
            </a:r>
            <a:endParaRPr lang="ru-RU"/>
          </a:p>
        </p:txBody>
      </p:sp>
      <p:sp>
        <p:nvSpPr>
          <p:cNvPr id="13328" name="Line 17"/>
          <p:cNvSpPr>
            <a:spLocks noChangeShapeType="1"/>
          </p:cNvSpPr>
          <p:nvPr/>
        </p:nvSpPr>
        <p:spPr bwMode="auto">
          <a:xfrm>
            <a:off x="1460500" y="3908425"/>
            <a:ext cx="64008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29" name="Line 18"/>
          <p:cNvSpPr>
            <a:spLocks noChangeShapeType="1"/>
          </p:cNvSpPr>
          <p:nvPr/>
        </p:nvSpPr>
        <p:spPr bwMode="auto">
          <a:xfrm>
            <a:off x="1460500" y="3908425"/>
            <a:ext cx="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0" name="Line 19"/>
          <p:cNvSpPr>
            <a:spLocks noChangeShapeType="1"/>
          </p:cNvSpPr>
          <p:nvPr/>
        </p:nvSpPr>
        <p:spPr bwMode="auto">
          <a:xfrm>
            <a:off x="3175000" y="3908425"/>
            <a:ext cx="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1" name="Line 20"/>
          <p:cNvSpPr>
            <a:spLocks noChangeShapeType="1"/>
          </p:cNvSpPr>
          <p:nvPr/>
        </p:nvSpPr>
        <p:spPr bwMode="auto">
          <a:xfrm>
            <a:off x="4889500" y="3908425"/>
            <a:ext cx="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2" name="Line 21"/>
          <p:cNvSpPr>
            <a:spLocks noChangeShapeType="1"/>
          </p:cNvSpPr>
          <p:nvPr/>
        </p:nvSpPr>
        <p:spPr bwMode="auto">
          <a:xfrm>
            <a:off x="6489700" y="3908425"/>
            <a:ext cx="0" cy="342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3" name="Line 22"/>
          <p:cNvSpPr>
            <a:spLocks noChangeShapeType="1"/>
          </p:cNvSpPr>
          <p:nvPr/>
        </p:nvSpPr>
        <p:spPr bwMode="auto">
          <a:xfrm>
            <a:off x="7861300" y="3908425"/>
            <a:ext cx="0" cy="342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4" name="Line 23"/>
          <p:cNvSpPr>
            <a:spLocks noChangeShapeType="1"/>
          </p:cNvSpPr>
          <p:nvPr/>
        </p:nvSpPr>
        <p:spPr bwMode="auto">
          <a:xfrm>
            <a:off x="4318000" y="3451225"/>
            <a:ext cx="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5" name="Line 24"/>
          <p:cNvSpPr>
            <a:spLocks noChangeShapeType="1"/>
          </p:cNvSpPr>
          <p:nvPr/>
        </p:nvSpPr>
        <p:spPr bwMode="auto">
          <a:xfrm>
            <a:off x="4318000" y="2422525"/>
            <a:ext cx="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6" name="Line 25"/>
          <p:cNvSpPr>
            <a:spLocks noChangeShapeType="1"/>
          </p:cNvSpPr>
          <p:nvPr/>
        </p:nvSpPr>
        <p:spPr bwMode="auto">
          <a:xfrm>
            <a:off x="2717800" y="1965325"/>
            <a:ext cx="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7" name="Line 26"/>
          <p:cNvSpPr>
            <a:spLocks noChangeShapeType="1"/>
          </p:cNvSpPr>
          <p:nvPr/>
        </p:nvSpPr>
        <p:spPr bwMode="auto">
          <a:xfrm>
            <a:off x="2717800" y="1965325"/>
            <a:ext cx="8001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8" name="Line 27"/>
          <p:cNvSpPr>
            <a:spLocks noChangeShapeType="1"/>
          </p:cNvSpPr>
          <p:nvPr/>
        </p:nvSpPr>
        <p:spPr bwMode="auto">
          <a:xfrm>
            <a:off x="5118100" y="3336925"/>
            <a:ext cx="2286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 rot="5400000" flipH="1">
            <a:off x="5546488" y="1525817"/>
            <a:ext cx="928698" cy="1306039"/>
          </a:xfrm>
          <a:prstGeom prst="rect">
            <a:avLst/>
          </a:prstGeom>
          <a:solidFill>
            <a:schemeClr val="bg1"/>
          </a:solidFill>
          <a:ln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105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Почетные члены АВПП</a:t>
            </a:r>
          </a:p>
          <a:p>
            <a:pPr algn="ctr">
              <a:defRPr/>
            </a:pPr>
            <a:r>
              <a:rPr lang="ru-RU" sz="105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Медведев С</a:t>
            </a:r>
            <a:r>
              <a:rPr lang="ru-RU" sz="105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ctr">
              <a:defRPr/>
            </a:pPr>
            <a:r>
              <a:rPr lang="ru-RU" sz="105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Пряженникова</a:t>
            </a:r>
            <a:r>
              <a:rPr lang="ru-RU" sz="105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5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Л.</a:t>
            </a:r>
          </a:p>
          <a:p>
            <a:pPr algn="ctr">
              <a:defRPr/>
            </a:pPr>
            <a:r>
              <a:rPr lang="ru-RU" sz="105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Симонова Л.</a:t>
            </a:r>
          </a:p>
          <a:p>
            <a:pPr algn="ctr">
              <a:defRPr/>
            </a:pPr>
            <a:endParaRPr lang="ru-RU" sz="105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Члены АВПП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42910" y="2143116"/>
            <a:ext cx="771530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13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чел. - принято в члены АВПП</a:t>
            </a:r>
          </a:p>
          <a:p>
            <a:pPr marL="514350" indent="-514350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28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чел. - исключены из членов АВПП</a:t>
            </a:r>
          </a:p>
          <a:p>
            <a:pPr marL="514350" indent="-514350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35% -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членов являются активными участниками мероприятий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Задачи 2014-2015г.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 fontAlgn="auto">
              <a:spcAft>
                <a:spcPts val="0"/>
              </a:spcAft>
              <a:buFont typeface="Wingdings"/>
              <a:buNone/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1. Организационные задачи:</a:t>
            </a:r>
          </a:p>
          <a:p>
            <a:pPr marL="514350" indent="-514350" fontAlgn="auto">
              <a:spcAft>
                <a:spcPts val="0"/>
              </a:spcAft>
              <a:buFont typeface="Wingdings"/>
              <a:buAutoNum type="arabicParenR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Реализация стратегии до 2016г. – развитие социальных проектов, деловых проектов и форм общения и взаимодействия членов АВПП</a:t>
            </a:r>
          </a:p>
          <a:p>
            <a:pPr marL="514350" indent="-514350" fontAlgn="auto">
              <a:spcAft>
                <a:spcPts val="0"/>
              </a:spcAft>
              <a:buFont typeface="Wingdings"/>
              <a:buAutoNum type="arabicParenR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Обеспечить приток новых членов, удержание старых</a:t>
            </a:r>
          </a:p>
          <a:p>
            <a:pPr marL="514350" indent="-514350" fontAlgn="auto">
              <a:spcAft>
                <a:spcPts val="0"/>
              </a:spcAft>
              <a:buFont typeface="Wingdings"/>
              <a:buAutoNum type="arabicParenR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Поддержать организацию набора на Программу в качестве посредника между Департаментом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ИПиПП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Вузами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Задачи 2014-2015г.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2. Финансовые задачи:</a:t>
            </a:r>
          </a:p>
          <a:p>
            <a:pPr marL="514350" indent="-514350">
              <a:buFont typeface="Wingdings" pitchFamily="2" charset="2"/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Обеспечить безубыточность мероприятий</a:t>
            </a:r>
          </a:p>
          <a:p>
            <a:pPr marL="514350" indent="-514350">
              <a:buFont typeface="Wingdings" pitchFamily="2" charset="2"/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Обеспечить собираемость членских взносов</a:t>
            </a:r>
          </a:p>
          <a:p>
            <a:pPr marL="514350" indent="-514350">
              <a:buFont typeface="Wingdings" pitchFamily="2" charset="2"/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Найти источник дополнительных доходов (проект, мероприятие)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28625" y="0"/>
            <a:ext cx="8153400" cy="85725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0099"/>
                </a:solidFill>
              </a:rPr>
              <a:t/>
            </a:r>
            <a:br>
              <a:rPr lang="ru-RU" b="1" dirty="0" smtClean="0">
                <a:solidFill>
                  <a:srgbClr val="000099"/>
                </a:solidFill>
              </a:rPr>
            </a:br>
            <a:r>
              <a:rPr lang="ru-RU" b="1" dirty="0" smtClean="0">
                <a:solidFill>
                  <a:srgbClr val="000099"/>
                </a:solidFill>
              </a:rPr>
              <a:t/>
            </a:r>
            <a:br>
              <a:rPr lang="ru-RU" b="1" dirty="0" smtClean="0">
                <a:solidFill>
                  <a:srgbClr val="000099"/>
                </a:solidFill>
              </a:rPr>
            </a:b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sz="4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НАПРАВЛЕНИЯ РАБОТЫ АВПП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300" dirty="0" smtClean="0">
                <a:latin typeface="Times New Roman" pitchFamily="18" charset="0"/>
                <a:cs typeface="Times New Roman" pitchFamily="18" charset="0"/>
              </a:rPr>
            </a:br>
            <a:endParaRPr lang="ru-RU" sz="3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1" name="Содержимое 2"/>
          <p:cNvSpPr>
            <a:spLocks noGrp="1"/>
          </p:cNvSpPr>
          <p:nvPr>
            <p:ph sz="quarter" idx="1"/>
          </p:nvPr>
        </p:nvSpPr>
        <p:spPr>
          <a:xfrm>
            <a:off x="357188" y="1500188"/>
            <a:ext cx="7467600" cy="4873625"/>
          </a:xfrm>
        </p:spPr>
        <p:txBody>
          <a:bodyPr/>
          <a:lstStyle/>
          <a:p>
            <a:pPr marL="514350" indent="-514350">
              <a:buFont typeface="Century Schoolbook"/>
              <a:buAutoNum type="romanUcPeriod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Организационные мероприятия</a:t>
            </a:r>
          </a:p>
          <a:p>
            <a:pPr marL="514350" indent="-514350">
              <a:buFont typeface="Century Schoolbook"/>
              <a:buAutoNum type="romanUcPeriod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Связи с общественностью и общественными организациями</a:t>
            </a:r>
          </a:p>
          <a:p>
            <a:pPr marL="514350" indent="-514350">
              <a:buFont typeface="Century Schoolbook"/>
              <a:buAutoNum type="romanUcPeriod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Взаимодействие с органами власти</a:t>
            </a:r>
          </a:p>
          <a:p>
            <a:pPr marL="514350" indent="-514350">
              <a:buFont typeface="Century Schoolbook"/>
              <a:buAutoNum type="romanUcPeriod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Обучение и карьера</a:t>
            </a:r>
          </a:p>
          <a:p>
            <a:pPr marL="514350" indent="-514350">
              <a:buFont typeface="Century Schoolbook"/>
              <a:buAutoNum type="romanUcPeriod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Клубная деятельность</a:t>
            </a:r>
          </a:p>
          <a:p>
            <a:pPr marL="514350" indent="-514350">
              <a:buFont typeface="Century Schoolbook"/>
              <a:buAutoNum type="romanUcPeriod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Социальные программы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                       </a:t>
            </a:r>
            <a:b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3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Организационные мероприятия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9" name="Содержимое 2"/>
          <p:cNvSpPr>
            <a:spLocks noGrp="1"/>
          </p:cNvSpPr>
          <p:nvPr>
            <p:ph sz="quarter" idx="1"/>
          </p:nvPr>
        </p:nvSpPr>
        <p:spPr>
          <a:xfrm>
            <a:off x="285750" y="1773238"/>
            <a:ext cx="8501063" cy="4657725"/>
          </a:xfrm>
        </p:spPr>
        <p:txBody>
          <a:bodyPr>
            <a:normAutofit/>
          </a:bodyPr>
          <a:lstStyle/>
          <a:p>
            <a:pPr marL="514350" indent="-51435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Общее отчетно-выборное собрание членов АВПП</a:t>
            </a:r>
          </a:p>
          <a:p>
            <a:pPr marL="514350" indent="-51435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Ведение и обновление сайта АВПП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Информационные рассылки членам АВПП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Участие в наборе и отборе на Программу 2014-2015 гг.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Участие в ГАК </a:t>
            </a:r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842946"/>
          </a:xfrm>
        </p:spPr>
        <p:txBody>
          <a:bodyPr/>
          <a:lstStyle/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                       </a:t>
            </a:r>
            <a:b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3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Организационные мероприятия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Общее отчетно-выборное собрание членов АВПП </a:t>
            </a:r>
          </a:p>
          <a:p>
            <a:pPr marL="514350" indent="-514350"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25.04.2014</a:t>
            </a:r>
          </a:p>
          <a:p>
            <a:pPr marL="514350" indent="-51435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Присутствовало –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21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чел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14350" indent="-514350"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771508"/>
          </a:xfrm>
        </p:spPr>
        <p:txBody>
          <a:bodyPr/>
          <a:lstStyle/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                       </a:t>
            </a:r>
            <a:b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3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Организационные мероприятия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Участие в наборе и отборе на Программу 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2014-2015 гг.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АВПП оказывает информационно-консультационную поддержку набора на Программу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12775" y="571500"/>
            <a:ext cx="8153400" cy="7143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                       </a:t>
            </a:r>
            <a:b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Связи с общественностью и общественными организациями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5" name="Содержимое 2"/>
          <p:cNvSpPr>
            <a:spLocks noGrp="1"/>
          </p:cNvSpPr>
          <p:nvPr>
            <p:ph sz="quarter" idx="1"/>
          </p:nvPr>
        </p:nvSpPr>
        <p:spPr>
          <a:xfrm>
            <a:off x="539750" y="1773238"/>
            <a:ext cx="7488238" cy="4370387"/>
          </a:xfrm>
        </p:spPr>
        <p:txBody>
          <a:bodyPr>
            <a:normAutofit/>
          </a:bodyPr>
          <a:lstStyle/>
          <a:p>
            <a:pPr marL="514350" indent="-51435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Контакты с региональными общественными организациями </a:t>
            </a:r>
          </a:p>
          <a:p>
            <a:pPr marL="514350" indent="-514350" fontAlgn="auto">
              <a:spcAft>
                <a:spcPts val="0"/>
              </a:spcAft>
              <a:buFont typeface="Wingdings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«Опора России», «Деловая Россия», «Торгово-промышленная палата </a:t>
            </a:r>
          </a:p>
          <a:p>
            <a:pPr marL="514350" indent="-514350" fontAlgn="auto">
              <a:spcAft>
                <a:spcPts val="0"/>
              </a:spcAft>
              <a:buFont typeface="Wingdings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Тюменской области»</a:t>
            </a:r>
          </a:p>
          <a:p>
            <a:pPr marL="514350" indent="-514350" fontAlgn="auto">
              <a:spcAft>
                <a:spcPts val="0"/>
              </a:spcAft>
              <a:buFont typeface="Wingdings"/>
              <a:buChar char=""/>
              <a:defRPr/>
            </a:pPr>
            <a:endParaRPr lang="ru-RU" dirty="0" smtClean="0"/>
          </a:p>
        </p:txBody>
      </p:sp>
      <p:pic>
        <p:nvPicPr>
          <p:cNvPr id="23556" name="Рисунок 3" descr="38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4" y="3857604"/>
            <a:ext cx="4497949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00063" y="0"/>
            <a:ext cx="7467600" cy="214313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0099"/>
                </a:solidFill>
              </a:rPr>
              <a:t/>
            </a:r>
            <a:br>
              <a:rPr lang="ru-RU" b="1" dirty="0" smtClean="0">
                <a:solidFill>
                  <a:srgbClr val="000099"/>
                </a:solidFill>
              </a:rPr>
            </a:br>
            <a:r>
              <a:rPr lang="ru-RU" b="1" dirty="0" smtClean="0">
                <a:solidFill>
                  <a:srgbClr val="000099"/>
                </a:solidFill>
              </a:rPr>
              <a:t/>
            </a:r>
            <a:br>
              <a:rPr lang="ru-RU" b="1" dirty="0" smtClean="0">
                <a:solidFill>
                  <a:srgbClr val="000099"/>
                </a:solidFill>
              </a:rPr>
            </a:b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                       </a:t>
            </a:r>
            <a:r>
              <a:rPr lang="ru-RU" sz="33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Взаимодействие с органами власти</a:t>
            </a:r>
            <a:endParaRPr lang="ru-RU" sz="3300" dirty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4" name="Содержимое 2"/>
          <p:cNvSpPr>
            <a:spLocks noGrp="1"/>
          </p:cNvSpPr>
          <p:nvPr>
            <p:ph sz="quarter" idx="1"/>
          </p:nvPr>
        </p:nvSpPr>
        <p:spPr>
          <a:xfrm>
            <a:off x="357188" y="1714500"/>
            <a:ext cx="7467600" cy="4873625"/>
          </a:xfrm>
        </p:spPr>
        <p:txBody>
          <a:bodyPr>
            <a:normAutofit fontScale="92500" lnSpcReduction="10000"/>
          </a:bodyPr>
          <a:lstStyle/>
          <a:p>
            <a:pPr marL="514350" indent="-51435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b="1" dirty="0" smtClean="0"/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Президент АВПП входит в состав:</a:t>
            </a:r>
          </a:p>
          <a:p>
            <a:pPr marL="514350" indent="-51435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Совета по развитию малого и среднего предпринимательства в Тюменской области</a:t>
            </a:r>
          </a:p>
          <a:p>
            <a:pPr marL="514350" indent="-51435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Координационного совета по развитию малого и среднего предпринимательства в Тюмени</a:t>
            </a:r>
          </a:p>
          <a:p>
            <a:pPr marL="514350" indent="-51435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Экспертного совета АСИ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Октябрь 2014 - законодательная инициатива. Подписано коллективное письмо  об объявлении моратория на ухудшения для бизнеса</a:t>
            </a:r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endParaRPr lang="ru-RU" dirty="0" smtClean="0"/>
          </a:p>
          <a:p>
            <a:pPr marL="514350" indent="-514350" fontAlgn="auto">
              <a:spcAft>
                <a:spcPts val="0"/>
              </a:spcAft>
              <a:buFont typeface="Courier New" pitchFamily="49" charset="0"/>
              <a:buChar char="o"/>
              <a:defRPr/>
            </a:pPr>
            <a:endParaRPr lang="ru-RU" dirty="0" smtClean="0"/>
          </a:p>
          <a:p>
            <a:pPr marL="514350" indent="-514350" fontAlgn="auto">
              <a:spcAft>
                <a:spcPts val="0"/>
              </a:spcAft>
              <a:buFont typeface="Courier New" pitchFamily="49" charset="0"/>
              <a:buChar char="o"/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                </a:t>
            </a:r>
            <a:br>
              <a:rPr lang="ru-RU" b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300" b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Обучение и карьера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71500" y="1643063"/>
            <a:ext cx="8153400" cy="44958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Конференция АВПП «Россия и мировые процессы. К чему готовиться региональному бизнесу". </a:t>
            </a:r>
          </a:p>
          <a:p>
            <a:pPr marL="514350" indent="-514350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7.11.2014</a:t>
            </a:r>
          </a:p>
          <a:p>
            <a:pPr marL="514350" indent="-514350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Присутствовало –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105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чел.</a:t>
            </a:r>
          </a:p>
          <a:p>
            <a:pPr marL="514350" indent="-514350" fontAlgn="auto">
              <a:spcAft>
                <a:spcPts val="0"/>
              </a:spcAft>
              <a:buFont typeface="Wingdings"/>
              <a:buNone/>
              <a:defRPr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fontAlgn="auto">
              <a:spcAft>
                <a:spcPts val="0"/>
              </a:spcAft>
              <a:buFont typeface="Wingdings"/>
              <a:buNone/>
              <a:defRPr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endParaRPr lang="ru-RU" dirty="0"/>
          </a:p>
        </p:txBody>
      </p:sp>
      <p:pic>
        <p:nvPicPr>
          <p:cNvPr id="27659" name="Picture 11" descr="C:\Users\Марина\Desktop\флешка\фото\для презентации\unnamed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0835" y="3944832"/>
            <a:ext cx="3941338" cy="2628872"/>
          </a:xfrm>
          <a:prstGeom prst="rect">
            <a:avLst/>
          </a:prstGeom>
          <a:noFill/>
        </p:spPr>
      </p:pic>
      <p:pic>
        <p:nvPicPr>
          <p:cNvPr id="27660" name="Picture 12" descr="C:\Users\Марина\Desktop\флешка\фото\для презентации\unname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3071810"/>
            <a:ext cx="4440707" cy="29575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                </a:t>
            </a:r>
            <a:b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3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Обучение и карьера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600200"/>
            <a:ext cx="8929718" cy="4757758"/>
          </a:xfrm>
        </p:spPr>
        <p:txBody>
          <a:bodyPr>
            <a:normAutofit fontScale="25000" lnSpcReduction="20000"/>
          </a:bodyPr>
          <a:lstStyle/>
          <a:p>
            <a:pPr marL="514800" indent="-514800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Партнерские программы:</a:t>
            </a:r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8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8800" dirty="0" smtClean="0">
                <a:latin typeface="Times New Roman" pitchFamily="18" charset="0"/>
                <a:cs typeface="Times New Roman" pitchFamily="18" charset="0"/>
              </a:rPr>
              <a:t>- Участие членов АВПП в Губернаторских чтениях:</a:t>
            </a:r>
          </a:p>
          <a:p>
            <a:pPr marL="514800" indent="-514800" fontAlgn="auto">
              <a:spcAft>
                <a:spcPts val="0"/>
              </a:spcAft>
              <a:buNone/>
              <a:defRPr/>
            </a:pP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1. «Глобальные вызовы для России: мифы и реальность» - 11.03.2014 </a:t>
            </a:r>
          </a:p>
          <a:p>
            <a:pPr marL="514800" indent="-514800" fontAlgn="auto">
              <a:spcAft>
                <a:spcPts val="0"/>
              </a:spcAft>
              <a:buNone/>
              <a:defRPr/>
            </a:pP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2. «Финансы современной России: факторы риска, ресурсы устойчивости, перспективы развития» - 10.06.2014</a:t>
            </a:r>
          </a:p>
          <a:p>
            <a:pPr marL="514800" indent="-514800" fontAlgn="auto">
              <a:spcAft>
                <a:spcPts val="0"/>
              </a:spcAft>
              <a:buNone/>
              <a:defRPr/>
            </a:pPr>
            <a:r>
              <a:rPr lang="ru-RU" sz="8800" dirty="0" smtClean="0">
                <a:latin typeface="Times New Roman" pitchFamily="18" charset="0"/>
                <a:cs typeface="Times New Roman" pitchFamily="18" charset="0"/>
              </a:rPr>
              <a:t>- Обучающий семинар на тему: «Управление малым предприятием» - 17.10.2014</a:t>
            </a:r>
          </a:p>
          <a:p>
            <a:pPr marL="514800" indent="-514800" fontAlgn="auto">
              <a:spcAft>
                <a:spcPts val="0"/>
              </a:spcAft>
              <a:buNone/>
              <a:defRPr/>
            </a:pP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- Бизнес-тренинг «Личная эффективность предпринимателя и тайм-менеджмент руководителя» - 29.10.2014 </a:t>
            </a:r>
          </a:p>
          <a:p>
            <a:pPr marL="514800" indent="-514800" fontAlgn="auto">
              <a:spcAft>
                <a:spcPts val="0"/>
              </a:spcAft>
              <a:buNone/>
              <a:defRPr/>
            </a:pP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- Мастер-класс Кристофа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Деега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«Тенденции развития предпринимательской культуры малого и среднего бизнеса в современной Германии» - 30.10.2014</a:t>
            </a:r>
          </a:p>
          <a:p>
            <a:pPr marL="514800" indent="-514800" fontAlgn="auto">
              <a:spcAft>
                <a:spcPts val="0"/>
              </a:spcAft>
              <a:buFontTx/>
              <a:buChar char="-"/>
              <a:defRPr/>
            </a:pPr>
            <a:endParaRPr lang="ru-RU" sz="7400" dirty="0" smtClean="0">
              <a:latin typeface="Times New Roman" pitchFamily="18" charset="0"/>
              <a:cs typeface="Times New Roman" pitchFamily="18" charset="0"/>
            </a:endParaRPr>
          </a:p>
          <a:p>
            <a:pPr marL="514800" indent="-51480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3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800" indent="-51480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800" dirty="0" smtClean="0">
                <a:latin typeface="Times New Roman" pitchFamily="18" charset="0"/>
                <a:cs typeface="Times New Roman" pitchFamily="18" charset="0"/>
              </a:rPr>
            </a:br>
            <a:endParaRPr lang="ru-RU" sz="3800" dirty="0" smtClean="0">
              <a:latin typeface="Times New Roman" pitchFamily="18" charset="0"/>
              <a:cs typeface="Times New Roman" pitchFamily="18" charset="0"/>
            </a:endParaRPr>
          </a:p>
          <a:p>
            <a:pPr marL="514800" indent="-514800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       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14384"/>
          </a:xfrm>
        </p:spPr>
        <p:txBody>
          <a:bodyPr/>
          <a:lstStyle/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                </a:t>
            </a:r>
            <a:b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3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Обучение и карьера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600200"/>
            <a:ext cx="8715436" cy="4972072"/>
          </a:xfrm>
        </p:spPr>
        <p:txBody>
          <a:bodyPr/>
          <a:lstStyle/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Партнерские программы:</a:t>
            </a:r>
          </a:p>
          <a:p>
            <a:pPr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Конференция «Перспективы развития бизнеса тюменских производителей товаров и услуг, в том числе выхода на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внерегиональные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рынки» - 31.10.2014</a:t>
            </a:r>
          </a:p>
          <a:p>
            <a:pPr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«Круглый стол» по вопросам экспорта продукции и осуществления валютного контроля для участников внешнеэкономической деятельности – 31.10.2014</a:t>
            </a:r>
          </a:p>
          <a:p>
            <a:pPr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 «Построение стратегии устойчивого роста бизнеса на примере взаимодействия с китайскими компаниями» -19.02.2015</a:t>
            </a:r>
          </a:p>
          <a:p>
            <a:pPr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Круглый стол «Межрегиональное и приграничное сотрудничество с Республикой Казахстан» - 19.03.2015</a:t>
            </a:r>
          </a:p>
          <a:p>
            <a:pPr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842946"/>
          </a:xfrm>
        </p:spPr>
        <p:txBody>
          <a:bodyPr/>
          <a:lstStyle/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                </a:t>
            </a:r>
            <a:b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3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Обучение и карьера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Партнерские программы:</a:t>
            </a:r>
          </a:p>
          <a:p>
            <a:pPr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«Специфика осуществления экспортной деятельности на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внерегиональных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рынках» - 25.03.2015</a:t>
            </a:r>
          </a:p>
          <a:p>
            <a:pPr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«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Медиа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и бизнес: построение успешной информационной стратегии» - 22.04.2015</a:t>
            </a:r>
          </a:p>
          <a:p>
            <a:pPr>
              <a:buFontTx/>
              <a:buChar char="-"/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514800" indent="-514800" fontAlgn="auto">
              <a:spcAft>
                <a:spcPts val="0"/>
              </a:spcAft>
              <a:buNone/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Обучающие мероприятия партнеров:</a:t>
            </a:r>
          </a:p>
          <a:p>
            <a:pPr marL="514800" indent="-514800" fontAlgn="auto">
              <a:spcAft>
                <a:spcPts val="0"/>
              </a:spcAft>
              <a:buNone/>
              <a:defRPr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Мастер-классы:</a:t>
            </a:r>
          </a:p>
          <a:p>
            <a:pPr marL="514800" indent="-514800" fontAlgn="auto">
              <a:spcAft>
                <a:spcPts val="0"/>
              </a:spcAft>
              <a:buNone/>
              <a:defRPr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«Лидерство и власть как ресурсы руководителя» - 22.01.2015</a:t>
            </a:r>
          </a:p>
          <a:p>
            <a:pPr marL="514800" indent="-514800" fontAlgn="auto">
              <a:spcAft>
                <a:spcPts val="0"/>
              </a:spcAft>
              <a:buNone/>
              <a:defRPr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«Тайм-менеджмент: управление временем» - 12.02.2015</a:t>
            </a:r>
          </a:p>
          <a:p>
            <a:pPr marL="514800" indent="-514800" fontAlgn="auto">
              <a:spcAft>
                <a:spcPts val="0"/>
              </a:spcAft>
              <a:buNone/>
              <a:defRPr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«Деловые переговоры» - 26.02.2015</a:t>
            </a:r>
          </a:p>
          <a:p>
            <a:pPr marL="514800" indent="-514800" fontAlgn="auto">
              <a:spcAft>
                <a:spcPts val="0"/>
              </a:spcAft>
              <a:buNone/>
              <a:defRPr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Ведущий –Т. Римкувене</a:t>
            </a:r>
            <a:endParaRPr lang="ru-RU" sz="22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842946"/>
          </a:xfrm>
        </p:spPr>
        <p:txBody>
          <a:bodyPr/>
          <a:lstStyle/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                </a:t>
            </a:r>
            <a:b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3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Обучение и карьера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Круглый стол «Зарубежные стажировки Президентской программы»</a:t>
            </a:r>
          </a:p>
          <a:p>
            <a:pPr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3.03.2015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Присутствовало –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41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чел.</a:t>
            </a:r>
          </a:p>
          <a:p>
            <a:pPr>
              <a:buNone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1027" name="Picture 3" descr="C:\Users\Марина\Desktop\фото КС зарубежные стажировки 2015\E22Zyd4cfh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929066"/>
            <a:ext cx="4298457" cy="2428868"/>
          </a:xfrm>
          <a:prstGeom prst="rect">
            <a:avLst/>
          </a:prstGeom>
          <a:noFill/>
        </p:spPr>
      </p:pic>
      <p:pic>
        <p:nvPicPr>
          <p:cNvPr id="1028" name="Picture 4" descr="C:\Users\Марина\Desktop\фото КС зарубежные стажировки 2015\-Qi-bcSCdtM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496" y="3786190"/>
            <a:ext cx="4849110" cy="27400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153400" cy="990600"/>
          </a:xfrm>
        </p:spPr>
        <p:txBody>
          <a:bodyPr/>
          <a:lstStyle/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</a:t>
            </a:r>
            <a:b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Клубная деятельность</a:t>
            </a:r>
            <a:endParaRPr lang="ru-RU" sz="33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500174"/>
            <a:ext cx="8153400" cy="4495800"/>
          </a:xfrm>
        </p:spPr>
        <p:txBody>
          <a:bodyPr/>
          <a:lstStyle/>
          <a:p>
            <a:pPr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«Зарница»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7.06.2014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Участвовали- 30 чел.</a:t>
            </a:r>
          </a:p>
          <a:p>
            <a:pPr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59395" name="Picture 3" descr="C:\Users\Марина\Desktop\флешка\фото\для презентации\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00438"/>
            <a:ext cx="4267200" cy="2409825"/>
          </a:xfrm>
          <a:prstGeom prst="rect">
            <a:avLst/>
          </a:prstGeom>
          <a:noFill/>
        </p:spPr>
      </p:pic>
      <p:pic>
        <p:nvPicPr>
          <p:cNvPr id="59396" name="Picture 4" descr="C:\Users\Марина\Desktop\флешка\фото\для презентации\IMG_319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1643050"/>
            <a:ext cx="4267200" cy="2847975"/>
          </a:xfrm>
          <a:prstGeom prst="rect">
            <a:avLst/>
          </a:prstGeom>
          <a:noFill/>
        </p:spPr>
      </p:pic>
      <p:pic>
        <p:nvPicPr>
          <p:cNvPr id="59394" name="Picture 2" descr="C:\Users\Марина\Desktop\флешка\фото\для презентации\5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3929066"/>
            <a:ext cx="3500462" cy="19768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28625" y="0"/>
            <a:ext cx="7467600" cy="214313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0099"/>
                </a:solidFill>
              </a:rPr>
              <a:t/>
            </a:r>
            <a:br>
              <a:rPr lang="ru-RU" b="1" dirty="0" smtClean="0">
                <a:solidFill>
                  <a:srgbClr val="000099"/>
                </a:solidFill>
              </a:rPr>
            </a:br>
            <a:r>
              <a:rPr lang="ru-RU" b="1" dirty="0" smtClean="0">
                <a:solidFill>
                  <a:srgbClr val="000099"/>
                </a:solidFill>
              </a:rPr>
              <a:t/>
            </a:r>
            <a:br>
              <a:rPr lang="ru-RU" b="1" dirty="0" smtClean="0">
                <a:solidFill>
                  <a:srgbClr val="000099"/>
                </a:solidFill>
              </a:rPr>
            </a:br>
            <a:r>
              <a:rPr lang="ru-RU" sz="4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</a:t>
            </a: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Клубная деятельность</a:t>
            </a:r>
            <a:endParaRPr lang="ru-RU" sz="37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771" name="Прямоугольник 3"/>
          <p:cNvSpPr>
            <a:spLocks noChangeArrowheads="1"/>
          </p:cNvSpPr>
          <p:nvPr/>
        </p:nvSpPr>
        <p:spPr bwMode="auto">
          <a:xfrm>
            <a:off x="571500" y="1714500"/>
            <a:ext cx="7929563" cy="237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Oktoberfest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» (банкет после Конференции)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07.11.2014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Присутствовало-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67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чел.</a:t>
            </a: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74" name="Picture 6" descr="C:\Users\Марина\Desktop\ФОТО КОНФЕРЕНЦИЯ 2014\банкет легкие\IMG_68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3071810"/>
            <a:ext cx="4398936" cy="2928958"/>
          </a:xfrm>
          <a:prstGeom prst="rect">
            <a:avLst/>
          </a:prstGeom>
          <a:noFill/>
        </p:spPr>
      </p:pic>
      <p:pic>
        <p:nvPicPr>
          <p:cNvPr id="32775" name="Picture 7" descr="C:\Users\Марина\Desktop\ФОТО КОНФЕРЕНЦИЯ 2014\банкет легкие\IMG_699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2500306"/>
            <a:ext cx="3084691" cy="41116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</a:t>
            </a: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b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Клубная деятельность</a:t>
            </a:r>
            <a:endParaRPr lang="ru-RU" sz="3700" dirty="0"/>
          </a:p>
        </p:txBody>
      </p:sp>
      <p:sp>
        <p:nvSpPr>
          <p:cNvPr id="33795" name="Содержимое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«Новый год по - президентски!»</a:t>
            </a:r>
          </a:p>
          <a:p>
            <a:pPr>
              <a:buFont typeface="Wingdings" pitchFamily="2" charset="2"/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30.01.2015</a:t>
            </a:r>
          </a:p>
          <a:p>
            <a:pPr>
              <a:buFont typeface="Wingdings" pitchFamily="2" charset="2"/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Присутствовало- 45 чел.</a:t>
            </a:r>
          </a:p>
          <a:p>
            <a:pPr>
              <a:buFont typeface="Wingdings" pitchFamily="2" charset="2"/>
              <a:buNone/>
            </a:pPr>
            <a:endParaRPr lang="ru-RU" dirty="0" smtClean="0"/>
          </a:p>
        </p:txBody>
      </p:sp>
      <p:pic>
        <p:nvPicPr>
          <p:cNvPr id="2050" name="Picture 2" descr="C:\Users\Марина\Desktop\флешка АВПП\мероприятия\2015\новый год по-президентски 2015\фото новый год 30.01.2015 сжатые\IMG_448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214686"/>
            <a:ext cx="4286280" cy="2853948"/>
          </a:xfrm>
          <a:prstGeom prst="rect">
            <a:avLst/>
          </a:prstGeom>
          <a:noFill/>
        </p:spPr>
      </p:pic>
      <p:pic>
        <p:nvPicPr>
          <p:cNvPr id="2051" name="Picture 3" descr="C:\Users\Марина\Desktop\флешка АВПП\мероприятия\2015\новый год по-президентски 2015\фото новый год 30.01.2015 сжатые\IMG_47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2997" y="2571744"/>
            <a:ext cx="4666721" cy="31130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771508"/>
          </a:xfrm>
        </p:spPr>
        <p:txBody>
          <a:bodyPr/>
          <a:lstStyle/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</a:t>
            </a:r>
            <a:b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Клубная деятельность</a:t>
            </a:r>
            <a:endParaRPr lang="ru-RU" sz="33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Комитет «Жизнь без границ»</a:t>
            </a:r>
          </a:p>
          <a:p>
            <a:pPr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«День посадки леса»</a:t>
            </a:r>
          </a:p>
          <a:p>
            <a:pPr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17.05. 2014</a:t>
            </a:r>
          </a:p>
          <a:p>
            <a:pPr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7170" name="Picture 2" descr="C:\Users\Марина\Desktop\Фото\День посадки леса\IMG_165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07733" y="2757527"/>
            <a:ext cx="4650547" cy="3100365"/>
          </a:xfrm>
          <a:prstGeom prst="rect">
            <a:avLst/>
          </a:prstGeom>
          <a:noFill/>
        </p:spPr>
      </p:pic>
      <p:pic>
        <p:nvPicPr>
          <p:cNvPr id="7171" name="Picture 3" descr="C:\Users\Марина\Desktop\Фото\День посадки леса\IMG_165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3357562"/>
            <a:ext cx="3750463" cy="25003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</a:t>
            </a:r>
            <a:b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Клубная деятельность</a:t>
            </a:r>
            <a:endParaRPr lang="ru-RU" sz="33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1928802"/>
            <a:ext cx="7867680" cy="3852858"/>
          </a:xfrm>
        </p:spPr>
        <p:txBody>
          <a:bodyPr/>
          <a:lstStyle/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Экскурсия на «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Винзилинский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завод керамических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стеновых материалов»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18.09.2014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Участвовали-13 чел.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0419" name="Picture 3" descr="C:\Users\Марина\Desktop\флешка\фото\для презентации\p192ei9c30if1pp131uls15fr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2714620"/>
            <a:ext cx="4500562" cy="2898688"/>
          </a:xfrm>
          <a:prstGeom prst="rect">
            <a:avLst/>
          </a:prstGeom>
          <a:noFill/>
        </p:spPr>
      </p:pic>
      <p:pic>
        <p:nvPicPr>
          <p:cNvPr id="60420" name="Picture 4" descr="C:\Users\Марина\Desktop\флешка\фото\для презентации\p192ei9c3011vn9se115m5aujsv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8662" y="3786190"/>
            <a:ext cx="4286280" cy="285640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85720" y="1500174"/>
            <a:ext cx="46885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Комитет «Жизнь без границ»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</a:t>
            </a:r>
            <a:b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Клубная деятельность</a:t>
            </a:r>
            <a:endParaRPr lang="ru-RU" sz="33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1857364"/>
            <a:ext cx="8153400" cy="3852858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Семинар «Имидж делового человека» 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5.12.2014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Семинар «Голос» 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16.12.2014</a:t>
            </a:r>
          </a:p>
          <a:p>
            <a:pPr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44" name="Picture 4" descr="C:\Users\Марина\Desktop\флешка\мероприятия\семинар имидж\j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4000504"/>
            <a:ext cx="3727897" cy="2537041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00034" y="1500174"/>
            <a:ext cx="44742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Комитет «Жизнь без границ»</a:t>
            </a:r>
          </a:p>
        </p:txBody>
      </p:sp>
      <p:pic>
        <p:nvPicPr>
          <p:cNvPr id="3076" name="Picture 4" descr="C:\Users\Марина\Desktop\флешка АВПП\мероприятия\2015\семинар имидж\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6" y="2643182"/>
            <a:ext cx="3714744" cy="39211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</a:t>
            </a:r>
            <a:b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Клубная деятельность</a:t>
            </a:r>
            <a:endParaRPr lang="ru-RU" sz="33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257428"/>
          </a:xfrm>
        </p:spPr>
        <p:txBody>
          <a:bodyPr/>
          <a:lstStyle/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Комитет «Жизнь без границ»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«Президентский турнир АВПП» по бильярду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19.12.2014 </a:t>
            </a:r>
          </a:p>
          <a:p>
            <a:pPr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101" name="Picture 5" descr="C:\Users\Марина\Desktop\флешка АВПП\АВПП\Мероприятия\Турнир по бильярду\фото турнир 2014\SAM_02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143248"/>
            <a:ext cx="4572032" cy="3429024"/>
          </a:xfrm>
          <a:prstGeom prst="rect">
            <a:avLst/>
          </a:prstGeom>
          <a:noFill/>
        </p:spPr>
      </p:pic>
      <p:pic>
        <p:nvPicPr>
          <p:cNvPr id="4103" name="Picture 7" descr="C:\Users\Марина\Desktop\флешка АВПП\АВПП\Мероприятия\Турнир по бильярду\фото турнир 2014\SAM_013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3571876"/>
            <a:ext cx="4119591" cy="30896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14384"/>
          </a:xfrm>
        </p:spPr>
        <p:txBody>
          <a:bodyPr/>
          <a:lstStyle/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</a:t>
            </a:r>
            <a:b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Клубная деятельность</a:t>
            </a:r>
            <a:endParaRPr lang="ru-RU" sz="33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Комитет «Жизнь без границ»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Семинар «ВАШ УВЕРЕННЫЙ ОБРАЗ» 19.02.2015 </a:t>
            </a:r>
          </a:p>
          <a:p>
            <a:endParaRPr lang="ru-RU" dirty="0"/>
          </a:p>
        </p:txBody>
      </p:sp>
      <p:pic>
        <p:nvPicPr>
          <p:cNvPr id="4098" name="Picture 2" descr="C:\Users\Марина\Desktop\флешка АВПП\мероприятия\2015\семинар имидж\3 семинар\20150219_20555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55632" y="2643182"/>
            <a:ext cx="4316896" cy="3357586"/>
          </a:xfrm>
          <a:prstGeom prst="rect">
            <a:avLst/>
          </a:prstGeom>
          <a:noFill/>
        </p:spPr>
      </p:pic>
      <p:pic>
        <p:nvPicPr>
          <p:cNvPr id="4099" name="Picture 3" descr="C:\Users\Марина\Desktop\флешка АВПП\мероприятия\2015\семинар имидж\3 семинар\20150219_20544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3048810"/>
            <a:ext cx="3206740" cy="29519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153400" cy="9906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                                    </a:t>
            </a:r>
            <a:r>
              <a:rPr lang="ru-RU" sz="37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Социальные программы</a:t>
            </a:r>
            <a:endParaRPr lang="ru-RU" sz="37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500173"/>
            <a:ext cx="8429655" cy="5357827"/>
          </a:xfrm>
        </p:spPr>
        <p:txBody>
          <a:bodyPr>
            <a:normAutofit/>
          </a:bodyPr>
          <a:lstStyle/>
          <a:p>
            <a:pPr marL="320040" indent="-320040" algn="ctr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Проект для школьников «Стратегия жизни»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Проект «Стратегия жизни» действует с апреля 2011 года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 2014-2015 учебном году  в проекте участвуют 52 школы города и более 1000 школьников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Проведены 32 методических семинара членами АВПП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Проведены 95 мастер-классов в течении декабря 2014 – 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апреля 2015, членами АВПП и приглашенными ведущими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endParaRPr lang="ru-RU" dirty="0"/>
          </a:p>
        </p:txBody>
      </p:sp>
      <p:pic>
        <p:nvPicPr>
          <p:cNvPr id="40966" name="Picture 6" descr="C:\Users\Марина\Desktop\фото 1\SAM_00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4357694"/>
            <a:ext cx="3048021" cy="2286016"/>
          </a:xfrm>
          <a:prstGeom prst="rect">
            <a:avLst/>
          </a:prstGeom>
          <a:noFill/>
        </p:spPr>
      </p:pic>
      <p:pic>
        <p:nvPicPr>
          <p:cNvPr id="40967" name="Picture 7" descr="C:\Users\Марина\Desktop\фото 1\SAM_00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4357694"/>
            <a:ext cx="5542418" cy="23394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                                    </a:t>
            </a:r>
            <a:r>
              <a:rPr lang="ru-RU" sz="33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Социальные программы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600199"/>
            <a:ext cx="8551766" cy="3686189"/>
          </a:xfrm>
        </p:spPr>
        <p:txBody>
          <a:bodyPr/>
          <a:lstStyle/>
          <a:p>
            <a:pPr algn="ctr">
              <a:buNone/>
            </a:pP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Проект для школьников «Стратегия жизни»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 октябре 2014 г. организованы 2 экскурсии: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на ДОК «Красный Октябрь» (производство мебели).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 апреле-мае 2015 г. запланированы 7 экскурсий: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3- на интернет-портал «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МегаТюмень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», 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2- МКУ «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Тюменьгортранс</a:t>
            </a:r>
            <a:r>
              <a:rPr lang="ru-RU" sz="2200" smtClean="0">
                <a:latin typeface="Times New Roman" pitchFamily="18" charset="0"/>
                <a:cs typeface="Times New Roman" pitchFamily="18" charset="0"/>
              </a:rPr>
              <a:t>»,  2-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«ДОК «Красный Октябрь» 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15 мая 2015 г. для школьников состоится итоговый конкурс  проектов-презентаций «Стратегия моей жизни. Все работы хороши».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6148" name="Picture 4" descr="C:\Users\Марина\Desktop\Соцпроект со школами\2014-2015\экскурсии осень 14- весна 15\фото экскурсий\фото от ДОК\img_0993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4722005"/>
            <a:ext cx="2857520" cy="2135996"/>
          </a:xfrm>
          <a:prstGeom prst="rect">
            <a:avLst/>
          </a:prstGeom>
          <a:noFill/>
        </p:spPr>
      </p:pic>
      <p:pic>
        <p:nvPicPr>
          <p:cNvPr id="6149" name="Picture 5" descr="C:\Users\Марина\Desktop\Соцпроект со школами\2014-2015\экскурсии осень 14- весна 15\фото экскурсий\фото от ДОК\img_0969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6" y="4714884"/>
            <a:ext cx="2867078" cy="2143140"/>
          </a:xfrm>
          <a:prstGeom prst="rect">
            <a:avLst/>
          </a:prstGeom>
          <a:noFill/>
        </p:spPr>
      </p:pic>
      <p:pic>
        <p:nvPicPr>
          <p:cNvPr id="6150" name="Picture 6" descr="C:\Users\Марина\Desktop\Соцпроект со школами\2014-2015\экскурсии осень 14- весна 15\фото экскурсий\ДОК шк. 57_20.10\DSC0150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4982752"/>
            <a:ext cx="2500330" cy="1875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                                    </a:t>
            </a:r>
            <a:r>
              <a:rPr lang="ru-RU" sz="33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Социальные программы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Субботник</a:t>
            </a:r>
          </a:p>
          <a:p>
            <a:pPr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11.05. 2014</a:t>
            </a:r>
          </a:p>
          <a:p>
            <a:pPr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Присутствовало- 9 чел.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8194" name="Picture 2" descr="C:\Users\Марина\Desktop\флешка АВПП\АВПП\Мероприятия\субботник 2014\p18o1piko81ul7gnhp0ioi2p7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0" y="1714488"/>
            <a:ext cx="3465514" cy="2122796"/>
          </a:xfrm>
          <a:prstGeom prst="rect">
            <a:avLst/>
          </a:prstGeom>
          <a:noFill/>
        </p:spPr>
      </p:pic>
      <p:pic>
        <p:nvPicPr>
          <p:cNvPr id="8195" name="Picture 3" descr="C:\Users\Марина\Desktop\флешка АВПП\АВПП\Мероприятия\субботник 2014\p18o1piko84raq641gem1k0iimt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3270496"/>
            <a:ext cx="3965580" cy="2757317"/>
          </a:xfrm>
          <a:prstGeom prst="rect">
            <a:avLst/>
          </a:prstGeom>
          <a:noFill/>
        </p:spPr>
      </p:pic>
      <p:pic>
        <p:nvPicPr>
          <p:cNvPr id="8197" name="Picture 5" descr="C:\Users\Марина\Desktop\флешка АВПП\АВПП\Мероприятия\субботник 2014\p18o1piko813m81ihb15f01d0o1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57290" y="3625454"/>
            <a:ext cx="3132138" cy="23491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842946"/>
          </a:xfrm>
        </p:spPr>
        <p:txBody>
          <a:bodyPr/>
          <a:lstStyle/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                                    </a:t>
            </a:r>
            <a:r>
              <a:rPr lang="ru-RU" sz="33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Социальные программы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714488"/>
            <a:ext cx="8153400" cy="4381512"/>
          </a:xfrm>
        </p:spPr>
        <p:txBody>
          <a:bodyPr/>
          <a:lstStyle/>
          <a:p>
            <a:pPr algn="ctr">
              <a:buNone/>
            </a:pPr>
            <a:r>
              <a:rPr lang="ru-RU" sz="36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Субботник!</a:t>
            </a:r>
          </a:p>
          <a:p>
            <a:pPr algn="ctr">
              <a:buNone/>
            </a:pPr>
            <a:r>
              <a:rPr lang="ru-RU" sz="36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25 апреля (суббота) в 11:00 </a:t>
            </a:r>
          </a:p>
          <a:p>
            <a:pPr lvl="1" algn="ctr">
              <a:buNone/>
            </a:pPr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ctr">
              <a:buNone/>
            </a:pP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Место проведения: </a:t>
            </a:r>
            <a:br>
              <a:rPr lang="ru-RU" sz="25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 парковая зона на пересечении </a:t>
            </a:r>
            <a:br>
              <a:rPr lang="ru-RU" sz="25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улиц Первомайская и Товарное шоссе, </a:t>
            </a:r>
            <a:br>
              <a:rPr lang="ru-RU" sz="25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возле дома №58.</a:t>
            </a:r>
            <a:endParaRPr lang="ru-RU" sz="2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Автомобили  можно припарковать на привокзальной площади. </a:t>
            </a:r>
          </a:p>
          <a:p>
            <a:pPr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Задача - уборка зеленой зоны от листвы и побелка деревьев на въезде в город с железнодорожного вокзала. 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Марина\Desktop\субботник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428604"/>
            <a:ext cx="5810277" cy="56189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Членство в АВПП</a:t>
            </a:r>
            <a:br>
              <a:rPr lang="ru-RU" sz="3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дает вам возможности: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Продолжить общение с одногрупниками, а также расширить круг делового общения, познакомившись с выпускниками прошлых лет</a:t>
            </a:r>
          </a:p>
          <a:p>
            <a:pPr>
              <a:spcBef>
                <a:spcPct val="0"/>
              </a:spcBef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Организовать ваш досуг на высоком качественном уровне в кругу деловых активных людей</a:t>
            </a:r>
          </a:p>
          <a:p>
            <a:pPr>
              <a:spcBef>
                <a:spcPct val="0"/>
              </a:spcBef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Оказаться в среде потенциальных сотрудников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работодателей </a:t>
            </a:r>
          </a:p>
          <a:p>
            <a:pPr>
              <a:spcBef>
                <a:spcPct val="0"/>
              </a:spcBef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Быть постоянно в курсе важных событий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бизнес-среды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города, региона</a:t>
            </a:r>
          </a:p>
          <a:p>
            <a:pPr>
              <a:spcBef>
                <a:spcPct val="0"/>
              </a:spcBef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Использовать базу членов АВПП как базу потенциальных партнеров и клиентов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Членство в АВПП </a:t>
            </a:r>
            <a:br>
              <a:rPr lang="ru-RU" sz="3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дает вам возможности: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Организовать свое развитие , участвуя в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бизнес-обучении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АВПП 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постпрограммных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мероприятиях</a:t>
            </a:r>
          </a:p>
          <a:p>
            <a:pPr>
              <a:spcBef>
                <a:spcPct val="0"/>
              </a:spcBef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Повысить свой персональный имидж, статус,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как члена общественной организации</a:t>
            </a:r>
          </a:p>
          <a:p>
            <a:pPr>
              <a:spcBef>
                <a:spcPct val="0"/>
              </a:spcBef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Получить рекомендации от общественной организации для развития карьеры</a:t>
            </a:r>
          </a:p>
          <a:p>
            <a:pPr>
              <a:spcBef>
                <a:spcPct val="0"/>
              </a:spcBef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Оказаться в коммуникативной среде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непосредственной близости к власти</a:t>
            </a:r>
          </a:p>
          <a:p>
            <a:pPr>
              <a:spcBef>
                <a:spcPct val="0"/>
              </a:spcBef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Реализовать свою общественную активность участвуя в СОЦИАЛЬНЫХ ПРОЕКТАХ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Заголовок 1"/>
          <p:cNvSpPr>
            <a:spLocks noGrp="1"/>
          </p:cNvSpPr>
          <p:nvPr>
            <p:ph type="title"/>
          </p:nvPr>
        </p:nvSpPr>
        <p:spPr>
          <a:xfrm>
            <a:off x="457200" y="428625"/>
            <a:ext cx="8115300" cy="1857375"/>
          </a:xfrm>
        </p:spPr>
        <p:txBody>
          <a:bodyPr/>
          <a:lstStyle/>
          <a:p>
            <a:pPr algn="ctr"/>
            <a:r>
              <a:rPr lang="ru-RU" sz="36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r>
              <a:rPr lang="ru-RU" sz="3600" b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b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www.avpp</a:t>
            </a:r>
            <a:r>
              <a:rPr lang="ru-RU" sz="3600" b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72</a:t>
            </a:r>
            <a:r>
              <a:rPr lang="en-US" sz="3600" b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.ru</a:t>
            </a:r>
            <a:endParaRPr lang="ru-RU" sz="3600" b="1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035" name="Прямоугольник 3"/>
          <p:cNvSpPr>
            <a:spLocks noChangeArrowheads="1"/>
          </p:cNvSpPr>
          <p:nvPr/>
        </p:nvSpPr>
        <p:spPr bwMode="auto">
          <a:xfrm>
            <a:off x="714375" y="2500313"/>
            <a:ext cx="7572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latin typeface="Times New Roman" pitchFamily="18" charset="0"/>
                <a:cs typeface="Times New Roman" pitchFamily="18" charset="0"/>
              </a:rPr>
              <a:t>Меняем жизнь – реализуем проекты!</a:t>
            </a:r>
          </a:p>
        </p:txBody>
      </p:sp>
      <p:pic>
        <p:nvPicPr>
          <p:cNvPr id="44036" name="Рисунок 4" descr="Дима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38" y="3355975"/>
            <a:ext cx="5143500" cy="343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9516</TotalTime>
  <Words>850</Words>
  <Application>Microsoft Office PowerPoint</Application>
  <PresentationFormat>Экран (4:3)</PresentationFormat>
  <Paragraphs>211</Paragraphs>
  <Slides>34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Обычная</vt:lpstr>
      <vt:lpstr>Слайд 1</vt:lpstr>
      <vt:lpstr>   Миссия </vt:lpstr>
      <vt:lpstr>Слайд 3</vt:lpstr>
      <vt:lpstr>Организационная структура</vt:lpstr>
      <vt:lpstr>Члены АВПП</vt:lpstr>
      <vt:lpstr>Задачи 2014-2015г. </vt:lpstr>
      <vt:lpstr>Задачи 2014-2015г. </vt:lpstr>
      <vt:lpstr>   НАПРАВЛЕНИЯ РАБОТЫ АВПП </vt:lpstr>
      <vt:lpstr>Направление                           Организационные мероприятия</vt:lpstr>
      <vt:lpstr>Направление                          Организационные мероприятия</vt:lpstr>
      <vt:lpstr>Направление                          Организационные мероприятия</vt:lpstr>
      <vt:lpstr>Направление                          Связи с общественностью и общественными организациями</vt:lpstr>
      <vt:lpstr>  Направление                         Взаимодействие с органами власти</vt:lpstr>
      <vt:lpstr>Направление                   Обучение и карьера</vt:lpstr>
      <vt:lpstr>Направление                   Обучение и карьера</vt:lpstr>
      <vt:lpstr>Направление                   Обучение и карьера</vt:lpstr>
      <vt:lpstr>Направление                   Обучение и карьера</vt:lpstr>
      <vt:lpstr>Направление                   Обучение и карьера</vt:lpstr>
      <vt:lpstr>Направление   Клубная деятельность</vt:lpstr>
      <vt:lpstr>  Направление   Клубная деятельность</vt:lpstr>
      <vt:lpstr>Направление   Клубная деятельность</vt:lpstr>
      <vt:lpstr>Направление   Клубная деятельность</vt:lpstr>
      <vt:lpstr>Направление   Клубная деятельность</vt:lpstr>
      <vt:lpstr>Направление   Клубная деятельность</vt:lpstr>
      <vt:lpstr>Направление   Клубная деятельность</vt:lpstr>
      <vt:lpstr>Направление   Клубная деятельность</vt:lpstr>
      <vt:lpstr>Направление                                      Социальные программы</vt:lpstr>
      <vt:lpstr>Направление                                      Социальные программы</vt:lpstr>
      <vt:lpstr>Направление                                      Социальные программы</vt:lpstr>
      <vt:lpstr>Направление                                      Социальные программы</vt:lpstr>
      <vt:lpstr>Слайд 31</vt:lpstr>
      <vt:lpstr>Членство в АВПП  дает вам возможности:</vt:lpstr>
      <vt:lpstr> Членство в АВПП  дает вам возможности:</vt:lpstr>
      <vt:lpstr>СПАСИБО ЗА ВНИМАНИЕ!  www.avpp72.ru</vt:lpstr>
    </vt:vector>
  </TitlesOfParts>
  <Company>org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Tatiyna</dc:creator>
  <cp:lastModifiedBy>Марина</cp:lastModifiedBy>
  <cp:revision>646</cp:revision>
  <dcterms:created xsi:type="dcterms:W3CDTF">2007-02-19T07:21:56Z</dcterms:created>
  <dcterms:modified xsi:type="dcterms:W3CDTF">2015-04-28T05:09:09Z</dcterms:modified>
</cp:coreProperties>
</file>