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08" r:id="rId1"/>
  </p:sldMasterIdLst>
  <p:notesMasterIdLst>
    <p:notesMasterId r:id="rId22"/>
  </p:notesMasterIdLst>
  <p:handoutMasterIdLst>
    <p:handoutMasterId r:id="rId23"/>
  </p:handoutMasterIdLst>
  <p:sldIdLst>
    <p:sldId id="435" r:id="rId2"/>
    <p:sldId id="461" r:id="rId3"/>
    <p:sldId id="460" r:id="rId4"/>
    <p:sldId id="499" r:id="rId5"/>
    <p:sldId id="474" r:id="rId6"/>
    <p:sldId id="477" r:id="rId7"/>
    <p:sldId id="503" r:id="rId8"/>
    <p:sldId id="479" r:id="rId9"/>
    <p:sldId id="505" r:id="rId10"/>
    <p:sldId id="506" r:id="rId11"/>
    <p:sldId id="498" r:id="rId12"/>
    <p:sldId id="496" r:id="rId13"/>
    <p:sldId id="486" r:id="rId14"/>
    <p:sldId id="488" r:id="rId15"/>
    <p:sldId id="490" r:id="rId16"/>
    <p:sldId id="493" r:id="rId17"/>
    <p:sldId id="494" r:id="rId18"/>
    <p:sldId id="495" r:id="rId19"/>
    <p:sldId id="481" r:id="rId20"/>
    <p:sldId id="398" r:id="rId21"/>
  </p:sldIdLst>
  <p:sldSz cx="9144000" cy="6858000" type="screen4x3"/>
  <p:notesSz cx="6735763" cy="986948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bg1"/>
    </p:penClr>
  </p:showPr>
  <p:clrMru>
    <a:srgbClr val="000099"/>
    <a:srgbClr val="0066FF"/>
    <a:srgbClr val="FF0000"/>
    <a:srgbClr val="FF3300"/>
    <a:srgbClr val="CC0000"/>
    <a:srgbClr val="009900"/>
    <a:srgbClr val="FFCCFF"/>
    <a:srgbClr val="A5002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8557" autoAdjust="0"/>
    <p:restoredTop sz="94709" autoAdjust="0"/>
  </p:normalViewPr>
  <p:slideViewPr>
    <p:cSldViewPr>
      <p:cViewPr>
        <p:scale>
          <a:sx n="40" d="100"/>
          <a:sy n="40" d="100"/>
        </p:scale>
        <p:origin x="-533" y="3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52" tIns="45176" rIns="90352" bIns="45176" numCol="1" anchor="t" anchorCtr="0" compatLnSpc="1">
            <a:prstTxWarp prst="textNoShape">
              <a:avLst/>
            </a:prstTxWarp>
          </a:bodyPr>
          <a:lstStyle>
            <a:lvl1pPr defTabSz="903288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52" tIns="45176" rIns="90352" bIns="45176" numCol="1" anchor="t" anchorCtr="0" compatLnSpc="1">
            <a:prstTxWarp prst="textNoShape">
              <a:avLst/>
            </a:prstTxWarp>
          </a:bodyPr>
          <a:lstStyle>
            <a:lvl1pPr algn="r" defTabSz="903288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8FC1362A-AEF8-4CFA-BF6C-69A81F20F92D}" type="datetimeFigureOut">
              <a:rPr lang="ru-RU"/>
              <a:pPr>
                <a:defRPr/>
              </a:pPr>
              <a:t>10.12.2016</a:t>
            </a:fld>
            <a:endParaRPr lang="ru-RU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4188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52" tIns="45176" rIns="90352" bIns="45176" numCol="1" anchor="b" anchorCtr="0" compatLnSpc="1">
            <a:prstTxWarp prst="textNoShape">
              <a:avLst/>
            </a:prstTxWarp>
          </a:bodyPr>
          <a:lstStyle>
            <a:lvl1pPr defTabSz="903288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763" y="9374188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52" tIns="45176" rIns="90352" bIns="45176" numCol="1" anchor="b" anchorCtr="0" compatLnSpc="1">
            <a:prstTxWarp prst="textNoShape">
              <a:avLst/>
            </a:prstTxWarp>
          </a:bodyPr>
          <a:lstStyle>
            <a:lvl1pPr algn="r" defTabSz="903288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1AAF842E-4F15-422B-A8C0-1DA854C432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33314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52" tIns="45176" rIns="90352" bIns="45176" numCol="1" anchor="t" anchorCtr="0" compatLnSpc="1">
            <a:prstTxWarp prst="textNoShape">
              <a:avLst/>
            </a:prstTxWarp>
          </a:bodyPr>
          <a:lstStyle>
            <a:lvl1pPr defTabSz="903288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52" tIns="45176" rIns="90352" bIns="45176" numCol="1" anchor="t" anchorCtr="0" compatLnSpc="1">
            <a:prstTxWarp prst="textNoShape">
              <a:avLst/>
            </a:prstTxWarp>
          </a:bodyPr>
          <a:lstStyle>
            <a:lvl1pPr algn="r" defTabSz="903288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7888"/>
            <a:ext cx="5389563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52" tIns="45176" rIns="90352" bIns="451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4188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52" tIns="45176" rIns="90352" bIns="45176" numCol="1" anchor="b" anchorCtr="0" compatLnSpc="1">
            <a:prstTxWarp prst="textNoShape">
              <a:avLst/>
            </a:prstTxWarp>
          </a:bodyPr>
          <a:lstStyle>
            <a:lvl1pPr defTabSz="903288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4188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52" tIns="45176" rIns="90352" bIns="45176" numCol="1" anchor="b" anchorCtr="0" compatLnSpc="1">
            <a:prstTxWarp prst="textNoShape">
              <a:avLst/>
            </a:prstTxWarp>
          </a:bodyPr>
          <a:lstStyle>
            <a:lvl1pPr algn="r" defTabSz="903288">
              <a:defRPr sz="1200">
                <a:latin typeface="Arial" charset="0"/>
              </a:defRPr>
            </a:lvl1pPr>
          </a:lstStyle>
          <a:p>
            <a:pPr>
              <a:defRPr/>
            </a:pPr>
            <a:fld id="{723ED335-3976-4101-A350-B3CCECA296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347513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3ED335-3976-4101-A350-B3CCECA2963A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44645E2-5EF2-4ED6-B70D-509935A15C0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43017C4-05D6-4AD1-9694-83EAD478CA4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5B803FF-5D2C-4D39-9E50-D132ED0A7CB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fld id="{C81715A6-B767-4E47-8BD6-B0E803277CE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fld id="{A295D00E-16FF-4515-8827-424915B9C54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12B6822-B0B7-4DF7-8F43-04CB74E32D3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C5A6F10-0A21-4674-8667-2AC2F49EA6E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B7896E1-5FD2-481A-B365-6EFFC8669F0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F26431A0-E06D-4ACC-A9CF-55949AB6080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083EA9-1348-4255-A676-0D66B9B193D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pPr>
              <a:defRPr/>
            </a:pPr>
            <a:fld id="{20A67EEF-9249-43C8-9C81-4A690A6B5FF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B020A20-898B-4BEE-98BF-FAC3E866E0A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09" r:id="rId1"/>
    <p:sldLayoutId id="2147484410" r:id="rId2"/>
    <p:sldLayoutId id="2147484411" r:id="rId3"/>
    <p:sldLayoutId id="2147484412" r:id="rId4"/>
    <p:sldLayoutId id="2147484413" r:id="rId5"/>
    <p:sldLayoutId id="2147484414" r:id="rId6"/>
    <p:sldLayoutId id="2147484415" r:id="rId7"/>
    <p:sldLayoutId id="2147484416" r:id="rId8"/>
    <p:sldLayoutId id="2147484417" r:id="rId9"/>
    <p:sldLayoutId id="2147484418" r:id="rId10"/>
    <p:sldLayoutId id="2147484419" r:id="rId11"/>
  </p:sldLayoutIdLst>
  <p:transition spd="slow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endParaRPr lang="ru-RU" dirty="0"/>
          </a:p>
        </p:txBody>
      </p:sp>
      <p:pic>
        <p:nvPicPr>
          <p:cNvPr id="6" name="Picture 2" descr="C:\Users\User\Desktop\ЛОГО\Лого проекта Стратегия жизни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0"/>
            <a:ext cx="4191027" cy="314327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28596" y="2714620"/>
            <a:ext cx="82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 «Стратегия жизни» </a:t>
            </a:r>
          </a:p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К какому будущему вы готовитесь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28992" y="4643446"/>
            <a:ext cx="54292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Татьяна Васильевна Римкувене, к.п.н., </a:t>
            </a:r>
          </a:p>
          <a:p>
            <a:pPr algn="r"/>
            <a:r>
              <a:rPr lang="ru-RU" dirty="0" smtClean="0"/>
              <a:t>вице-президент  РОО «Ассоциация выпускников Президентской программы Тюменской области»,</a:t>
            </a:r>
          </a:p>
          <a:p>
            <a:pPr algn="r"/>
            <a:r>
              <a:rPr lang="ru-RU" dirty="0" smtClean="0"/>
              <a:t>директор ООО «Академия современного бизнеса»</a:t>
            </a:r>
            <a:endParaRPr lang="ru-RU" dirty="0"/>
          </a:p>
        </p:txBody>
      </p:sp>
      <p:pic>
        <p:nvPicPr>
          <p:cNvPr id="10" name="Рисунок 9" descr="logo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15074" y="36140"/>
            <a:ext cx="2643206" cy="1106843"/>
          </a:xfrm>
          <a:prstGeom prst="rect">
            <a:avLst/>
          </a:prstGeom>
        </p:spPr>
      </p:pic>
      <p:pic>
        <p:nvPicPr>
          <p:cNvPr id="11" name="Содержимое 10" descr="logo AVPP.jpg"/>
          <p:cNvPicPr>
            <a:picLocks noGrp="1" noChangeAspect="1"/>
          </p:cNvPicPr>
          <p:nvPr>
            <p:ph sz="quarter" idx="1"/>
          </p:nvPr>
        </p:nvPicPr>
        <p:blipFill>
          <a:blip r:embed="rId5"/>
          <a:stretch>
            <a:fillRect/>
          </a:stretch>
        </p:blipFill>
        <p:spPr>
          <a:xfrm>
            <a:off x="1" y="47845"/>
            <a:ext cx="3000364" cy="1238015"/>
          </a:xfr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Предпрофильная</a:t>
            </a:r>
            <a:r>
              <a:rPr lang="ru-RU" dirty="0" smtClean="0"/>
              <a:t> подготовка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Профессиональное самоопределение – часть общего процесса жизненного самоопределения</a:t>
            </a:r>
          </a:p>
          <a:p>
            <a:r>
              <a:rPr lang="ru-RU" dirty="0" smtClean="0"/>
              <a:t>Что влияет на жизненное самоопределение современного молодого человека?</a:t>
            </a:r>
            <a:endParaRPr lang="ru-RU" dirty="0"/>
          </a:p>
        </p:txBody>
      </p:sp>
      <p:pic>
        <p:nvPicPr>
          <p:cNvPr id="4" name="Рисунок 3" descr="пок9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2571736" y="3857628"/>
            <a:ext cx="4095343" cy="2725997"/>
          </a:xfrm>
          <a:prstGeom prst="rect">
            <a:avLst/>
          </a:prstGeom>
        </p:spPr>
      </p:pic>
      <p:pic>
        <p:nvPicPr>
          <p:cNvPr id="5" name="Рисунок 4" descr="logo1m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29586" y="6458712"/>
            <a:ext cx="957072" cy="399288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Особенности поколения </a:t>
            </a:r>
            <a:r>
              <a:rPr lang="en-US" dirty="0" smtClean="0"/>
              <a:t>Y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1994-2010  годы рождения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«Теория поколений» создана в 1991 году американскими учеными Нейлом </a:t>
            </a:r>
            <a:r>
              <a:rPr lang="ru-RU" dirty="0" err="1" smtClean="0"/>
              <a:t>Хоувом</a:t>
            </a:r>
            <a:r>
              <a:rPr lang="ru-RU" dirty="0" smtClean="0"/>
              <a:t> и Вильямом Штраусом</a:t>
            </a:r>
          </a:p>
          <a:p>
            <a:r>
              <a:rPr lang="ru-RU" dirty="0" smtClean="0"/>
              <a:t>«конфликт поколений» основывается не только на возрастных противоречиях, но в значительной степени на влиянии </a:t>
            </a:r>
            <a:r>
              <a:rPr lang="ru-RU" b="1" dirty="0" smtClean="0"/>
              <a:t>глобальных внешних факторов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различие в  ценностных установках, особенностях восприятия и переработки информации, особенностях коммуникации внутри поколения</a:t>
            </a:r>
            <a:endParaRPr lang="ru-RU" dirty="0"/>
          </a:p>
        </p:txBody>
      </p:sp>
      <p:pic>
        <p:nvPicPr>
          <p:cNvPr id="4" name="Рисунок 3" descr="logo1m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29586" y="6458712"/>
            <a:ext cx="957072" cy="399288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4" name="Содержимое 3" descr="2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 descr="logo1m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29586" y="6458712"/>
            <a:ext cx="957072" cy="399288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Глобальные факторы в экономике</a:t>
            </a:r>
            <a:endParaRPr lang="ru-RU" dirty="0"/>
          </a:p>
        </p:txBody>
      </p:sp>
      <p:pic>
        <p:nvPicPr>
          <p:cNvPr id="5" name="Рисунок 4" descr="logo1m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29586" y="6458712"/>
            <a:ext cx="957072" cy="399288"/>
          </a:xfrm>
          <a:prstGeom prst="rect">
            <a:avLst/>
          </a:prstGeom>
        </p:spPr>
      </p:pic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3200" b="1" dirty="0" smtClean="0"/>
              <a:t>Мир и Россия</a:t>
            </a:r>
            <a:r>
              <a:rPr lang="ru-RU" sz="3200" dirty="0" smtClean="0"/>
              <a:t> готовятся к мощному </a:t>
            </a:r>
          </a:p>
          <a:p>
            <a:pPr algn="ctr">
              <a:buNone/>
            </a:pPr>
            <a:r>
              <a:rPr lang="ru-RU" sz="3200" dirty="0" smtClean="0"/>
              <a:t>технологическому скачку:</a:t>
            </a:r>
          </a:p>
          <a:p>
            <a:pPr algn="ctr">
              <a:buNone/>
            </a:pPr>
            <a:r>
              <a:rPr lang="ru-RU" sz="3200" dirty="0" smtClean="0"/>
              <a:t>автоматизация производства,</a:t>
            </a:r>
          </a:p>
          <a:p>
            <a:pPr algn="ctr">
              <a:buNone/>
            </a:pPr>
            <a:r>
              <a:rPr lang="en-US" sz="3200" dirty="0" smtClean="0"/>
              <a:t>IT</a:t>
            </a:r>
            <a:r>
              <a:rPr lang="ru-RU" sz="3200" dirty="0" smtClean="0"/>
              <a:t>-технологии,</a:t>
            </a:r>
          </a:p>
          <a:p>
            <a:pPr algn="ctr">
              <a:buNone/>
            </a:pPr>
            <a:r>
              <a:rPr lang="ru-RU" sz="3200" dirty="0" err="1" smtClean="0"/>
              <a:t>интернет-технологии</a:t>
            </a:r>
            <a:endParaRPr lang="ru-RU" sz="3200" dirty="0" smtClean="0"/>
          </a:p>
          <a:p>
            <a:pPr algn="ctr">
              <a:buNone/>
            </a:pPr>
            <a:r>
              <a:rPr lang="ru-RU" sz="4800" b="1" dirty="0" smtClean="0">
                <a:solidFill>
                  <a:srgbClr val="C00000"/>
                </a:solidFill>
              </a:rPr>
              <a:t>изменят  мир профессий</a:t>
            </a:r>
            <a:endParaRPr lang="ru-RU" sz="4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Глобальные изменения в экономике и потребность в человеческих ресурсах</a:t>
            </a:r>
            <a:endParaRPr lang="ru-RU" sz="3600" dirty="0"/>
          </a:p>
        </p:txBody>
      </p:sp>
      <p:pic>
        <p:nvPicPr>
          <p:cNvPr id="9" name="Рисунок 8" descr="logo1m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29586" y="6458712"/>
            <a:ext cx="957072" cy="399288"/>
          </a:xfrm>
          <a:prstGeom prst="rect">
            <a:avLst/>
          </a:prstGeom>
        </p:spPr>
      </p:pic>
      <p:sp>
        <p:nvSpPr>
          <p:cNvPr id="10" name="Содержимое 9"/>
          <p:cNvSpPr>
            <a:spLocks noGrp="1"/>
          </p:cNvSpPr>
          <p:nvPr>
            <p:ph sz="quarter" idx="1"/>
          </p:nvPr>
        </p:nvSpPr>
        <p:spPr>
          <a:xfrm>
            <a:off x="642910" y="1785926"/>
            <a:ext cx="8153400" cy="4495800"/>
          </a:xfrm>
        </p:spPr>
        <p:txBody>
          <a:bodyPr/>
          <a:lstStyle/>
          <a:p>
            <a:r>
              <a:rPr lang="ru-RU" sz="3200" dirty="0" smtClean="0"/>
              <a:t>До 70% специальностей настоящего устареют или станут</a:t>
            </a:r>
          </a:p>
          <a:p>
            <a:r>
              <a:rPr lang="ru-RU" sz="3200" dirty="0" smtClean="0"/>
              <a:t>«Выживут» </a:t>
            </a:r>
            <a:r>
              <a:rPr lang="ru-RU" sz="3200" dirty="0" smtClean="0"/>
              <a:t>работники ручного труда: садовники</a:t>
            </a:r>
            <a:r>
              <a:rPr lang="ru-RU" sz="3200" dirty="0" smtClean="0"/>
              <a:t>, </a:t>
            </a:r>
            <a:r>
              <a:rPr lang="ru-RU" sz="3200" dirty="0" smtClean="0"/>
              <a:t>строители, парикмахеры</a:t>
            </a:r>
            <a:endParaRPr lang="ru-RU" sz="3200" dirty="0" smtClean="0"/>
          </a:p>
          <a:p>
            <a:pPr lvl="0"/>
            <a:r>
              <a:rPr lang="ru-RU" sz="3200" dirty="0" smtClean="0"/>
              <a:t>Работники </a:t>
            </a:r>
            <a:r>
              <a:rPr lang="ru-RU" sz="3200" dirty="0" err="1" smtClean="0"/>
              <a:t>креативной</a:t>
            </a:r>
            <a:r>
              <a:rPr lang="ru-RU" sz="3200" dirty="0" smtClean="0"/>
              <a:t> экономики — дизайнеры</a:t>
            </a:r>
            <a:r>
              <a:rPr lang="ru-RU" sz="3200" dirty="0" smtClean="0"/>
              <a:t> </a:t>
            </a:r>
            <a:r>
              <a:rPr lang="ru-RU" sz="3200" dirty="0" smtClean="0"/>
              <a:t>в разных областях</a:t>
            </a:r>
            <a:endParaRPr lang="ru-RU" sz="3200" dirty="0" smtClean="0"/>
          </a:p>
          <a:p>
            <a:endParaRPr lang="ru-RU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Глобальные изменения в экономике и потребность в человеческих ресурсах</a:t>
            </a:r>
            <a:endParaRPr lang="ru-RU" sz="3600" dirty="0"/>
          </a:p>
        </p:txBody>
      </p:sp>
      <p:pic>
        <p:nvPicPr>
          <p:cNvPr id="9" name="Рисунок 8" descr="logo1m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29586" y="6458712"/>
            <a:ext cx="957072" cy="399288"/>
          </a:xfrm>
          <a:prstGeom prst="rect">
            <a:avLst/>
          </a:prstGeom>
        </p:spPr>
      </p:pic>
      <p:sp>
        <p:nvSpPr>
          <p:cNvPr id="10" name="Содержимое 9"/>
          <p:cNvSpPr>
            <a:spLocks noGrp="1"/>
          </p:cNvSpPr>
          <p:nvPr>
            <p:ph sz="quarter" idx="1"/>
          </p:nvPr>
        </p:nvSpPr>
        <p:spPr>
          <a:xfrm>
            <a:off x="642910" y="1785926"/>
            <a:ext cx="8153400" cy="4495800"/>
          </a:xfrm>
        </p:spPr>
        <p:txBody>
          <a:bodyPr>
            <a:normAutofit lnSpcReduction="10000"/>
          </a:bodyPr>
          <a:lstStyle/>
          <a:p>
            <a:pPr lvl="0">
              <a:spcBef>
                <a:spcPts val="0"/>
              </a:spcBef>
              <a:defRPr/>
            </a:pPr>
            <a:r>
              <a:rPr lang="ru-RU" sz="3200" dirty="0" smtClean="0"/>
              <a:t>В ближайшее время «рабочими» будут признаны специальности, которые сейчас считаются интеллектуальными: программирование, </a:t>
            </a:r>
            <a:r>
              <a:rPr lang="ru-RU" sz="3200" dirty="0" err="1" smtClean="0"/>
              <a:t>веб-дизайн</a:t>
            </a:r>
            <a:r>
              <a:rPr lang="ru-RU" sz="3200" dirty="0" smtClean="0"/>
              <a:t>, 3D-проектирование;</a:t>
            </a:r>
          </a:p>
          <a:p>
            <a:pPr>
              <a:spcBef>
                <a:spcPts val="0"/>
              </a:spcBef>
              <a:defRPr/>
            </a:pPr>
            <a:r>
              <a:rPr lang="ru-RU" sz="3200" dirty="0" smtClean="0"/>
              <a:t>Самыми денежными будут  области биотехнологии, </a:t>
            </a:r>
            <a:r>
              <a:rPr lang="ru-RU" sz="3200" dirty="0" err="1" smtClean="0"/>
              <a:t>нанотехнологии</a:t>
            </a:r>
            <a:r>
              <a:rPr lang="ru-RU" sz="3200" dirty="0" smtClean="0"/>
              <a:t> и искусственный интеллект;</a:t>
            </a:r>
          </a:p>
          <a:p>
            <a:pPr>
              <a:spcBef>
                <a:spcPts val="0"/>
              </a:spcBef>
              <a:defRPr/>
            </a:pPr>
            <a:r>
              <a:rPr lang="ru-RU" sz="3200" dirty="0" smtClean="0"/>
              <a:t>Появится много новых специальностей в интеллектуальной сфере</a:t>
            </a:r>
          </a:p>
          <a:p>
            <a:pPr>
              <a:spcBef>
                <a:spcPts val="0"/>
              </a:spcBef>
              <a:defRPr/>
            </a:pPr>
            <a:endParaRPr lang="ru-RU" sz="3200" dirty="0" smtClean="0"/>
          </a:p>
          <a:p>
            <a:pPr lvl="0">
              <a:spcBef>
                <a:spcPts val="0"/>
              </a:spcBef>
              <a:defRPr/>
            </a:pPr>
            <a:endParaRPr lang="ru-RU" sz="3200" dirty="0" smtClean="0"/>
          </a:p>
          <a:p>
            <a:endParaRPr lang="ru-RU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Навыки будущего: ключевые компетенции и навыки 21 века</a:t>
            </a:r>
            <a:endParaRPr lang="ru-RU" dirty="0"/>
          </a:p>
        </p:txBody>
      </p:sp>
      <p:pic>
        <p:nvPicPr>
          <p:cNvPr id="6" name="Рисунок 5" descr="logo1m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29586" y="6458712"/>
            <a:ext cx="957072" cy="399288"/>
          </a:xfrm>
          <a:prstGeom prst="rect">
            <a:avLst/>
          </a:prstGeom>
        </p:spPr>
      </p:pic>
      <p:sp>
        <p:nvSpPr>
          <p:cNvPr id="7" name="Содержимое 6"/>
          <p:cNvSpPr>
            <a:spLocks noGrp="1"/>
          </p:cNvSpPr>
          <p:nvPr>
            <p:ph sz="quarter" idx="1"/>
          </p:nvPr>
        </p:nvSpPr>
        <p:spPr>
          <a:xfrm>
            <a:off x="285720" y="1600200"/>
            <a:ext cx="8858280" cy="5257800"/>
          </a:xfrm>
        </p:spPr>
        <p:txBody>
          <a:bodyPr>
            <a:normAutofit/>
          </a:bodyPr>
          <a:lstStyle/>
          <a:p>
            <a:pPr lvl="0"/>
            <a:r>
              <a:rPr lang="ru-RU" sz="3300" dirty="0" smtClean="0"/>
              <a:t>Умение ставить цели </a:t>
            </a:r>
          </a:p>
          <a:p>
            <a:pPr lvl="0"/>
            <a:r>
              <a:rPr lang="ru-RU" sz="3300" dirty="0" smtClean="0"/>
              <a:t>Управление </a:t>
            </a:r>
            <a:r>
              <a:rPr lang="ru-RU" sz="3300" dirty="0" smtClean="0"/>
              <a:t>концентрацией </a:t>
            </a:r>
            <a:r>
              <a:rPr lang="ru-RU" sz="3300" dirty="0" smtClean="0"/>
              <a:t>внимания</a:t>
            </a:r>
          </a:p>
          <a:p>
            <a:pPr lvl="0"/>
            <a:r>
              <a:rPr lang="ru-RU" sz="3300" dirty="0" smtClean="0"/>
              <a:t>Управлять временем</a:t>
            </a:r>
            <a:endParaRPr lang="ru-RU" sz="3300" dirty="0" smtClean="0"/>
          </a:p>
          <a:p>
            <a:pPr lvl="0"/>
            <a:r>
              <a:rPr lang="ru-RU" sz="3300" dirty="0" err="1" smtClean="0"/>
              <a:t>Эмпатия</a:t>
            </a:r>
            <a:r>
              <a:rPr lang="ru-RU" sz="3300" dirty="0" smtClean="0"/>
              <a:t> </a:t>
            </a:r>
          </a:p>
          <a:p>
            <a:pPr lvl="0"/>
            <a:r>
              <a:rPr lang="ru-RU" sz="3300" dirty="0" smtClean="0"/>
              <a:t>Эмоциональный </a:t>
            </a:r>
            <a:r>
              <a:rPr lang="ru-RU" sz="3300" dirty="0" smtClean="0"/>
              <a:t>интеллект</a:t>
            </a:r>
          </a:p>
          <a:p>
            <a:pPr lvl="0"/>
            <a:r>
              <a:rPr lang="ru-RU" sz="3300" dirty="0" smtClean="0"/>
              <a:t>Мышление</a:t>
            </a:r>
            <a:r>
              <a:rPr lang="ru-RU" sz="3300" dirty="0" smtClean="0"/>
              <a:t>: критическое, </a:t>
            </a:r>
            <a:r>
              <a:rPr lang="ru-RU" sz="3300" dirty="0" smtClean="0"/>
              <a:t>проблемно-ориентированное</a:t>
            </a:r>
            <a:endParaRPr lang="ru-RU" sz="3300" dirty="0" smtClean="0"/>
          </a:p>
          <a:p>
            <a:r>
              <a:rPr lang="ru-RU" sz="3300" dirty="0" smtClean="0"/>
              <a:t>Творческие </a:t>
            </a:r>
            <a:r>
              <a:rPr lang="ru-RU" sz="3300" dirty="0" smtClean="0"/>
              <a:t>способности</a:t>
            </a:r>
          </a:p>
          <a:p>
            <a:pPr lvl="0"/>
            <a:endParaRPr lang="ru-RU" sz="3300" dirty="0" smtClean="0"/>
          </a:p>
          <a:p>
            <a:pPr lvl="0"/>
            <a:endParaRPr lang="ru-RU" sz="3300" dirty="0" smtClean="0"/>
          </a:p>
          <a:p>
            <a:pPr lvl="0"/>
            <a:endParaRPr lang="ru-RU" sz="3300" dirty="0" smtClean="0"/>
          </a:p>
          <a:p>
            <a:endParaRPr lang="ru-RU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Навыки будущего: ключевые компетенции и навыки 21 века</a:t>
            </a:r>
            <a:endParaRPr lang="ru-RU" dirty="0"/>
          </a:p>
        </p:txBody>
      </p:sp>
      <p:pic>
        <p:nvPicPr>
          <p:cNvPr id="6" name="Рисунок 5" descr="logo1m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29586" y="6458712"/>
            <a:ext cx="957072" cy="399288"/>
          </a:xfrm>
          <a:prstGeom prst="rect">
            <a:avLst/>
          </a:prstGeom>
        </p:spPr>
      </p:pic>
      <p:sp>
        <p:nvSpPr>
          <p:cNvPr id="7" name="Содержимое 6"/>
          <p:cNvSpPr>
            <a:spLocks noGrp="1"/>
          </p:cNvSpPr>
          <p:nvPr>
            <p:ph sz="quarter" idx="1"/>
          </p:nvPr>
        </p:nvSpPr>
        <p:spPr>
          <a:xfrm>
            <a:off x="285720" y="1600200"/>
            <a:ext cx="8858280" cy="5257800"/>
          </a:xfrm>
        </p:spPr>
        <p:txBody>
          <a:bodyPr>
            <a:normAutofit/>
          </a:bodyPr>
          <a:lstStyle/>
          <a:p>
            <a:r>
              <a:rPr lang="ru-RU" sz="3300" dirty="0" smtClean="0"/>
              <a:t>Навыки управления своим здоровьем</a:t>
            </a:r>
          </a:p>
          <a:p>
            <a:r>
              <a:rPr lang="ru-RU" sz="3300" dirty="0" smtClean="0"/>
              <a:t>Информационная </a:t>
            </a:r>
            <a:r>
              <a:rPr lang="ru-RU" sz="3300" dirty="0" smtClean="0"/>
              <a:t>гигиена</a:t>
            </a:r>
          </a:p>
          <a:p>
            <a:pPr lvl="0"/>
            <a:r>
              <a:rPr lang="ru-RU" sz="3300" dirty="0" smtClean="0"/>
              <a:t>Гибкость </a:t>
            </a:r>
            <a:r>
              <a:rPr lang="ru-RU" sz="3300" dirty="0" smtClean="0"/>
              <a:t>и адаптивность</a:t>
            </a:r>
          </a:p>
          <a:p>
            <a:pPr lvl="0"/>
            <a:r>
              <a:rPr lang="ru-RU" sz="3300" dirty="0" smtClean="0"/>
              <a:t>Способность учиться, разучиваться, переучиваться в течение жизни </a:t>
            </a:r>
          </a:p>
          <a:p>
            <a:pPr lvl="0"/>
            <a:r>
              <a:rPr lang="ru-RU" sz="3300" dirty="0" smtClean="0"/>
              <a:t>Ответственность в работе (в т.ч.  этика взаимодействия с другими членами общества и рабочая этика </a:t>
            </a:r>
            <a:r>
              <a:rPr lang="ru-RU" sz="3300" dirty="0" err="1" smtClean="0"/>
              <a:t>человеко-центрированных</a:t>
            </a:r>
            <a:r>
              <a:rPr lang="ru-RU" sz="3300" dirty="0" smtClean="0"/>
              <a:t> сервисов)</a:t>
            </a:r>
          </a:p>
          <a:p>
            <a:endParaRPr lang="ru-RU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Навыки будущего: ключевые компетенции и навыки 21 века</a:t>
            </a:r>
            <a:endParaRPr lang="ru-RU" dirty="0"/>
          </a:p>
        </p:txBody>
      </p:sp>
      <p:pic>
        <p:nvPicPr>
          <p:cNvPr id="6" name="Рисунок 5" descr="logo1m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29586" y="6458712"/>
            <a:ext cx="957072" cy="399288"/>
          </a:xfrm>
          <a:prstGeom prst="rect">
            <a:avLst/>
          </a:prstGeom>
        </p:spPr>
      </p:pic>
      <p:sp>
        <p:nvSpPr>
          <p:cNvPr id="7" name="Содержимое 6"/>
          <p:cNvSpPr>
            <a:spLocks noGrp="1"/>
          </p:cNvSpPr>
          <p:nvPr>
            <p:ph sz="quarter" idx="1"/>
          </p:nvPr>
        </p:nvSpPr>
        <p:spPr>
          <a:xfrm>
            <a:off x="285720" y="1600200"/>
            <a:ext cx="8858280" cy="5257800"/>
          </a:xfrm>
        </p:spPr>
        <p:txBody>
          <a:bodyPr>
            <a:normAutofit/>
          </a:bodyPr>
          <a:lstStyle/>
          <a:p>
            <a:pPr lvl="0"/>
            <a:r>
              <a:rPr lang="ru-RU" sz="3300" dirty="0" smtClean="0"/>
              <a:t>Опыт работы в проектах</a:t>
            </a:r>
          </a:p>
          <a:p>
            <a:pPr lvl="0"/>
            <a:r>
              <a:rPr lang="ru-RU" sz="3300" dirty="0" smtClean="0"/>
              <a:t>Сотрудничество   - </a:t>
            </a:r>
            <a:r>
              <a:rPr lang="ru-RU" sz="3300" b="1" dirty="0" err="1" smtClean="0"/>
              <a:t>win</a:t>
            </a:r>
            <a:r>
              <a:rPr lang="ru-RU" sz="3300" dirty="0" err="1" smtClean="0"/>
              <a:t>-</a:t>
            </a:r>
            <a:r>
              <a:rPr lang="ru-RU" sz="3300" b="1" dirty="0" err="1" smtClean="0"/>
              <a:t>win</a:t>
            </a:r>
            <a:r>
              <a:rPr lang="ru-RU" sz="3300" dirty="0" smtClean="0"/>
              <a:t>, </a:t>
            </a:r>
          </a:p>
          <a:p>
            <a:pPr lvl="0"/>
            <a:r>
              <a:rPr lang="ru-RU" sz="3300" dirty="0" smtClean="0"/>
              <a:t>Работа </a:t>
            </a:r>
            <a:r>
              <a:rPr lang="ru-RU" sz="3300" dirty="0" smtClean="0"/>
              <a:t>в междисциплинарных </a:t>
            </a:r>
            <a:r>
              <a:rPr lang="ru-RU" sz="3300" dirty="0" smtClean="0"/>
              <a:t>средах</a:t>
            </a:r>
            <a:endParaRPr lang="ru-RU" sz="3300" dirty="0" smtClean="0"/>
          </a:p>
          <a:p>
            <a:r>
              <a:rPr lang="ru-RU" sz="3300" dirty="0" smtClean="0"/>
              <a:t>Навыки в сфере ИКТ и </a:t>
            </a:r>
            <a:r>
              <a:rPr lang="ru-RU" sz="3300" dirty="0" err="1" smtClean="0"/>
              <a:t>медиа</a:t>
            </a:r>
            <a:r>
              <a:rPr lang="ru-RU" sz="3300" dirty="0" smtClean="0"/>
              <a:t>, включая программирование</a:t>
            </a:r>
          </a:p>
          <a:p>
            <a:pPr lvl="0"/>
            <a:r>
              <a:rPr lang="ru-RU" sz="3300" dirty="0" smtClean="0"/>
              <a:t>Понимание </a:t>
            </a:r>
            <a:r>
              <a:rPr lang="ru-RU" sz="3300" dirty="0" smtClean="0"/>
              <a:t>глобальных проблем</a:t>
            </a:r>
          </a:p>
          <a:p>
            <a:r>
              <a:rPr lang="ru-RU" sz="3300" dirty="0" smtClean="0"/>
              <a:t>Понимание </a:t>
            </a:r>
            <a:r>
              <a:rPr lang="ru-RU" sz="3300" dirty="0" smtClean="0"/>
              <a:t>принципов работы общества, умение заботиться об общественной пользе и окружающей </a:t>
            </a:r>
            <a:r>
              <a:rPr lang="ru-RU" sz="3300" dirty="0" smtClean="0"/>
              <a:t>среде</a:t>
            </a:r>
          </a:p>
          <a:p>
            <a:pPr lvl="0"/>
            <a:endParaRPr lang="ru-RU" sz="3300" dirty="0" smtClean="0"/>
          </a:p>
          <a:p>
            <a:pPr lvl="0"/>
            <a:endParaRPr lang="ru-RU" sz="3300" dirty="0" smtClean="0"/>
          </a:p>
          <a:p>
            <a:endParaRPr lang="ru-RU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Навыки будущего: ключевые компетенции и навыки 21 века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612648" y="3500438"/>
            <a:ext cx="8153400" cy="259556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«Первое, чему нужно научиться, если вы хотите добиться успеха в будущем, — не бояться быть непохожим на других, брать на себя полную ответственность за свою жизнь, не страшиться в один день все изменить и последовать по новому пути».</a:t>
            </a:r>
          </a:p>
          <a:p>
            <a:pPr algn="r">
              <a:buNone/>
            </a:pPr>
            <a:r>
              <a:rPr lang="ru-RU" dirty="0" err="1" smtClean="0"/>
              <a:t>Митио</a:t>
            </a:r>
            <a:r>
              <a:rPr lang="ru-RU" dirty="0" smtClean="0"/>
              <a:t> </a:t>
            </a:r>
            <a:r>
              <a:rPr lang="ru-RU" dirty="0" err="1" smtClean="0"/>
              <a:t>Каку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Содержимое 3"/>
          <p:cNvSpPr txBox="1">
            <a:spLocks/>
          </p:cNvSpPr>
          <p:nvPr/>
        </p:nvSpPr>
        <p:spPr>
          <a:xfrm>
            <a:off x="571472" y="1928802"/>
            <a:ext cx="8153400" cy="1428760"/>
          </a:xfrm>
          <a:prstGeom prst="rect">
            <a:avLst/>
          </a:prstGeom>
        </p:spPr>
        <p:txBody>
          <a:bodyPr vert="horz">
            <a:normAutofit fontScale="92500"/>
          </a:bodyPr>
          <a:lstStyle/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ru-RU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«Нужно развивать те способности, которые недоступны роботам: </a:t>
            </a:r>
            <a:r>
              <a:rPr kumimoji="0" lang="ru-RU" sz="2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креативность</a:t>
            </a:r>
            <a:r>
              <a:rPr kumimoji="0" lang="ru-RU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воображение, инициативу, лидерские качества».</a:t>
            </a: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endParaRPr kumimoji="0" lang="ru-RU" sz="2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Рисунок 5" descr="logo1m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29586" y="6215082"/>
            <a:ext cx="957072" cy="399288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2000240"/>
            <a:ext cx="82153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</a:rPr>
              <a:t>Социальные изменения: смыслы и ценности</a:t>
            </a:r>
            <a:endParaRPr lang="ru-RU" sz="4800" dirty="0">
              <a:solidFill>
                <a:srgbClr val="C00000"/>
              </a:solidFill>
            </a:endParaRPr>
          </a:p>
        </p:txBody>
      </p:sp>
      <p:pic>
        <p:nvPicPr>
          <p:cNvPr id="3" name="Рисунок 2" descr="logo1m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29586" y="6458712"/>
            <a:ext cx="957072" cy="399288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643710"/>
          </a:xfrm>
          <a:prstGeom prst="rect">
            <a:avLst/>
          </a:prstGeom>
        </p:spPr>
      </p:pic>
      <p:pic>
        <p:nvPicPr>
          <p:cNvPr id="4" name="Рисунок 3" descr="logo1m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29586" y="6458712"/>
            <a:ext cx="957072" cy="399288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500834"/>
          </a:xfrm>
          <a:prstGeom prst="rect">
            <a:avLst/>
          </a:prstGeom>
        </p:spPr>
      </p:pic>
      <p:pic>
        <p:nvPicPr>
          <p:cNvPr id="3" name="Рисунок 2" descr="logo1m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29586" y="6458712"/>
            <a:ext cx="957072" cy="399288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logo1m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29586" y="6458712"/>
            <a:ext cx="957072" cy="399288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3" name="Рисунок 2" descr="logo1m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01024" y="6458712"/>
            <a:ext cx="957072" cy="399288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logo1m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29586" y="6458712"/>
            <a:ext cx="957072" cy="399288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429396"/>
          </a:xfrm>
          <a:prstGeom prst="rect">
            <a:avLst/>
          </a:prstGeom>
        </p:spPr>
      </p:pic>
      <p:pic>
        <p:nvPicPr>
          <p:cNvPr id="3" name="Рисунок 2" descr="logo1m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29586" y="6458712"/>
            <a:ext cx="957072" cy="399288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Формы взаимодействия и обучения</a:t>
            </a:r>
            <a:endParaRPr lang="ru-RU" dirty="0"/>
          </a:p>
        </p:txBody>
      </p:sp>
      <p:pic>
        <p:nvPicPr>
          <p:cNvPr id="4" name="Содержимое 3" descr="38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0" y="1500174"/>
            <a:ext cx="9144000" cy="5000660"/>
          </a:xfrm>
        </p:spPr>
      </p:pic>
      <p:pic>
        <p:nvPicPr>
          <p:cNvPr id="5" name="Рисунок 4" descr="logo1m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29586" y="6458712"/>
            <a:ext cx="957072" cy="399288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496"/>
            <a:ext cx="7467600" cy="100013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3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СПАСИБО </a:t>
            </a:r>
            <a:br>
              <a:rPr lang="ru-RU" sz="53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53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 ВНИМАНИЕ!</a:t>
            </a:r>
            <a:r>
              <a:rPr lang="ru-RU" sz="53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53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ru-RU" sz="53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5508</TotalTime>
  <Words>347</Words>
  <Application>Microsoft Office PowerPoint</Application>
  <PresentationFormat>Экран (4:3)</PresentationFormat>
  <Paragraphs>61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Обычная</vt:lpstr>
      <vt:lpstr> </vt:lpstr>
      <vt:lpstr>Предпрофильная подготовка</vt:lpstr>
      <vt:lpstr>Особенности поколения Y  1994-2010  годы рождения</vt:lpstr>
      <vt:lpstr>Слайд 4</vt:lpstr>
      <vt:lpstr>Глобальные факторы в экономике</vt:lpstr>
      <vt:lpstr>Глобальные изменения в экономике и потребность в человеческих ресурсах</vt:lpstr>
      <vt:lpstr>Глобальные изменения в экономике и потребность в человеческих ресурсах</vt:lpstr>
      <vt:lpstr>Навыки будущего: ключевые компетенции и навыки 21 века</vt:lpstr>
      <vt:lpstr>Навыки будущего: ключевые компетенции и навыки 21 века</vt:lpstr>
      <vt:lpstr>Навыки будущего: ключевые компетенции и навыки 21 века</vt:lpstr>
      <vt:lpstr>Навыки будущего: ключевые компетенции и навыки 21 века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Формы взаимодействия и обучения</vt:lpstr>
      <vt:lpstr> СПАСИБО  ЗА ВНИМАНИЕ! </vt:lpstr>
    </vt:vector>
  </TitlesOfParts>
  <Company>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Tatiyna</dc:creator>
  <cp:lastModifiedBy>Tatyana</cp:lastModifiedBy>
  <cp:revision>567</cp:revision>
  <dcterms:created xsi:type="dcterms:W3CDTF">2007-02-19T07:21:56Z</dcterms:created>
  <dcterms:modified xsi:type="dcterms:W3CDTF">2016-12-10T06:12:27Z</dcterms:modified>
</cp:coreProperties>
</file>